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0"/>
  </p:notesMasterIdLst>
  <p:sldIdLst>
    <p:sldId id="256" r:id="rId2"/>
    <p:sldId id="259" r:id="rId3"/>
    <p:sldId id="260" r:id="rId4"/>
    <p:sldId id="261" r:id="rId5"/>
    <p:sldId id="262" r:id="rId6"/>
    <p:sldId id="263" r:id="rId7"/>
    <p:sldId id="265" r:id="rId8"/>
    <p:sldId id="264" r:id="rId9"/>
    <p:sldId id="266" r:id="rId10"/>
    <p:sldId id="315" r:id="rId11"/>
    <p:sldId id="295" r:id="rId12"/>
    <p:sldId id="267" r:id="rId13"/>
    <p:sldId id="268" r:id="rId14"/>
    <p:sldId id="308" r:id="rId15"/>
    <p:sldId id="313" r:id="rId16"/>
    <p:sldId id="296" r:id="rId17"/>
    <p:sldId id="257" r:id="rId18"/>
    <p:sldId id="297" r:id="rId19"/>
    <p:sldId id="273" r:id="rId20"/>
    <p:sldId id="272" r:id="rId21"/>
    <p:sldId id="274" r:id="rId22"/>
    <p:sldId id="275" r:id="rId23"/>
    <p:sldId id="276" r:id="rId24"/>
    <p:sldId id="277" r:id="rId25"/>
    <p:sldId id="279" r:id="rId26"/>
    <p:sldId id="280" r:id="rId27"/>
    <p:sldId id="283" r:id="rId28"/>
    <p:sldId id="281" r:id="rId29"/>
    <p:sldId id="290" r:id="rId30"/>
    <p:sldId id="284" r:id="rId31"/>
    <p:sldId id="285" r:id="rId32"/>
    <p:sldId id="287" r:id="rId33"/>
    <p:sldId id="293" r:id="rId34"/>
    <p:sldId id="298" r:id="rId35"/>
    <p:sldId id="318" r:id="rId36"/>
    <p:sldId id="338" r:id="rId37"/>
    <p:sldId id="335" r:id="rId38"/>
    <p:sldId id="336" r:id="rId39"/>
    <p:sldId id="337" r:id="rId40"/>
    <p:sldId id="299" r:id="rId41"/>
    <p:sldId id="300" r:id="rId42"/>
    <p:sldId id="294" r:id="rId43"/>
    <p:sldId id="325" r:id="rId44"/>
    <p:sldId id="339" r:id="rId45"/>
    <p:sldId id="340" r:id="rId46"/>
    <p:sldId id="342" r:id="rId47"/>
    <p:sldId id="343" r:id="rId48"/>
    <p:sldId id="304" r:id="rId49"/>
    <p:sldId id="305" r:id="rId50"/>
    <p:sldId id="303" r:id="rId51"/>
    <p:sldId id="317" r:id="rId52"/>
    <p:sldId id="323" r:id="rId53"/>
    <p:sldId id="324" r:id="rId54"/>
    <p:sldId id="321" r:id="rId55"/>
    <p:sldId id="312" r:id="rId56"/>
    <p:sldId id="320" r:id="rId57"/>
    <p:sldId id="311" r:id="rId58"/>
    <p:sldId id="314" r:id="rId59"/>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1"/>
            <p14:sldId id="262"/>
            <p14:sldId id="263"/>
            <p14:sldId id="265"/>
            <p14:sldId id="264"/>
            <p14:sldId id="266"/>
            <p14:sldId id="315"/>
            <p14:sldId id="295"/>
            <p14:sldId id="267"/>
            <p14:sldId id="268"/>
            <p14:sldId id="308"/>
            <p14:sldId id="313"/>
            <p14:sldId id="296"/>
            <p14:sldId id="257"/>
            <p14:sldId id="297"/>
            <p14:sldId id="273"/>
            <p14:sldId id="272"/>
            <p14:sldId id="274"/>
            <p14:sldId id="275"/>
            <p14:sldId id="276"/>
            <p14:sldId id="277"/>
            <p14:sldId id="279"/>
            <p14:sldId id="280"/>
            <p14:sldId id="283"/>
            <p14:sldId id="281"/>
            <p14:sldId id="290"/>
            <p14:sldId id="284"/>
            <p14:sldId id="285"/>
            <p14:sldId id="287"/>
            <p14:sldId id="293"/>
            <p14:sldId id="298"/>
            <p14:sldId id="318"/>
            <p14:sldId id="338"/>
            <p14:sldId id="335"/>
            <p14:sldId id="336"/>
            <p14:sldId id="337"/>
            <p14:sldId id="299"/>
            <p14:sldId id="300"/>
            <p14:sldId id="294"/>
            <p14:sldId id="325"/>
            <p14:sldId id="339"/>
            <p14:sldId id="340"/>
            <p14:sldId id="342"/>
            <p14:sldId id="343"/>
            <p14:sldId id="304"/>
            <p14:sldId id="305"/>
            <p14:sldId id="303"/>
            <p14:sldId id="317"/>
            <p14:sldId id="323"/>
            <p14:sldId id="324"/>
            <p14:sldId id="321"/>
            <p14:sldId id="312"/>
            <p14:sldId id="320"/>
            <p14:sldId id="311"/>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025249"/>
    <a:srgbClr val="C14026"/>
    <a:srgbClr val="D4EBE9"/>
    <a:srgbClr val="41719C"/>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99"/>
    <p:restoredTop sz="83238"/>
  </p:normalViewPr>
  <p:slideViewPr>
    <p:cSldViewPr snapToGrid="0" snapToObjects="1">
      <p:cViewPr>
        <p:scale>
          <a:sx n="125" d="100"/>
          <a:sy n="125" d="100"/>
        </p:scale>
        <p:origin x="33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18.04.16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Aus dem zuvor gezeigten JSX-Code wird mittels eines Compilers (z.B. Babel) reguläres</a:t>
            </a:r>
            <a:r>
              <a:rPr lang="de-DE" baseline="0" dirty="0" smtClean="0"/>
              <a:t> JavaScript erzeugt. Letztendlich führt der Aufruf dazu, dass mittels </a:t>
            </a:r>
            <a:r>
              <a:rPr lang="de-DE" baseline="0" dirty="0" err="1" smtClean="0"/>
              <a:t>React.createElement</a:t>
            </a:r>
            <a:r>
              <a:rPr lang="de-DE" baseline="0" dirty="0" smtClean="0"/>
              <a:t> ein JavaScript-Objekt erzeugt wird. Dieses enthält die wesentlichen Informationen die wir im JSX-Code </a:t>
            </a:r>
            <a:r>
              <a:rPr lang="de-DE" baseline="0" dirty="0" err="1" smtClean="0"/>
              <a:t>angegbeen</a:t>
            </a:r>
            <a:r>
              <a:rPr lang="de-DE" baseline="0" dirty="0" smtClean="0"/>
              <a:t> hatten – etwa den Element Namen und seine Properties („</a:t>
            </a:r>
            <a:r>
              <a:rPr lang="de-DE" baseline="0" dirty="0" err="1" smtClean="0"/>
              <a:t>className</a:t>
            </a:r>
            <a:r>
              <a:rPr lang="de-DE" baseline="0" dirty="0" smtClean="0"/>
              <a:t>“).  Dieses Objekt ist sehr leichtgewichtig und wird von </a:t>
            </a:r>
            <a:r>
              <a:rPr lang="de-DE" baseline="0" dirty="0" err="1" smtClean="0"/>
              <a:t>React</a:t>
            </a:r>
            <a:r>
              <a:rPr lang="de-DE" baseline="0" dirty="0" smtClean="0"/>
              <a:t> verwendet, um daraus später unter Umständen ein Element im DOM zu erzeugen oder ein bestehendes  DOM-Element zu aktualisieren. Man spricht auch von einem „virtuellen“ DOM-Element. Wie das genau funktioniert, und welche Vorteile das hat, sehen wir uns später an.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512482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2024610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React</a:t>
            </a:r>
            <a:r>
              <a:rPr lang="de-DE" dirty="0" smtClean="0"/>
              <a:t> ist laut eigener</a:t>
            </a:r>
            <a:r>
              <a:rPr lang="de-DE" baseline="0" dirty="0" smtClean="0"/>
              <a:t> Beschreibung eine JavaScript-Bibliothek, mit der man User Interfaces erstellen kann - was auch immer genau ein User Interface sein mag: eine ganze Anwendung oder eine einzelne Komponente? Eine interaktive Anwendung oder doch eher ein Nachrichten-Portal?</a:t>
            </a:r>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940838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788928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Dieses Verfahren hat einen großen </a:t>
            </a:r>
            <a:r>
              <a:rPr lang="de-DE" dirty="0" err="1" smtClean="0"/>
              <a:t>Vroteil</a:t>
            </a:r>
            <a:r>
              <a:rPr lang="de-DE" dirty="0" smtClean="0"/>
              <a:t> für</a:t>
            </a:r>
            <a:r>
              <a:rPr lang="de-DE" baseline="0" dirty="0" smtClean="0"/>
              <a:t> mich: ich muss mich bei der Entwicklung meiner Komponente nicht um DIFFERENZEN oder um DYNAMIK kümmern. Stattdessen </a:t>
            </a:r>
            <a:r>
              <a:rPr lang="de-DE" baseline="0" dirty="0" err="1" smtClean="0"/>
              <a:t>liefer</a:t>
            </a:r>
            <a:r>
              <a:rPr lang="de-DE" baseline="0" dirty="0" smtClean="0"/>
              <a:t> ich immer eine UI passend für einen konkreten Zustand zurück. Aus diesem Grund wird dieses Prinzip in der </a:t>
            </a:r>
            <a:r>
              <a:rPr lang="de-DE" baseline="0" dirty="0" err="1" smtClean="0"/>
              <a:t>React</a:t>
            </a:r>
            <a:r>
              <a:rPr lang="de-DE" baseline="0" dirty="0" smtClean="0"/>
              <a:t>-Community auch als „UI </a:t>
            </a:r>
            <a:r>
              <a:rPr lang="de-DE" baseline="0" dirty="0" err="1" smtClean="0"/>
              <a:t>as</a:t>
            </a:r>
            <a:r>
              <a:rPr lang="de-DE" baseline="0" dirty="0" smtClean="0"/>
              <a:t> a </a:t>
            </a:r>
            <a:r>
              <a:rPr lang="de-DE" baseline="0" dirty="0" err="1" smtClean="0"/>
              <a:t>Function</a:t>
            </a:r>
            <a:r>
              <a:rPr lang="de-DE" baseline="0" dirty="0" smtClean="0"/>
              <a:t>“ beschrieben: genau wie in einer seiteneffekt-freien, „puren“ Funktion, liefert unsere </a:t>
            </a:r>
            <a:r>
              <a:rPr lang="de-DE" baseline="0" dirty="0" err="1" smtClean="0"/>
              <a:t>Komponete</a:t>
            </a:r>
            <a:r>
              <a:rPr lang="de-DE" baseline="0" dirty="0" smtClean="0"/>
              <a:t> für einen Zustand immer dieselbe UI zurück. Das gilt dann auch für eigentliche HTML-Elemente wie input-felder, </a:t>
            </a:r>
            <a:r>
              <a:rPr lang="de-DE" baseline="0" dirty="0" err="1" smtClean="0"/>
              <a:t>checkboxen</a:t>
            </a:r>
            <a:r>
              <a:rPr lang="de-DE" baseline="0" dirty="0" smtClean="0"/>
              <a:t> etc. Der komplette Zustand der UI hängt in meiner </a:t>
            </a:r>
            <a:r>
              <a:rPr lang="de-DE" baseline="0" dirty="0" err="1" smtClean="0"/>
              <a:t>Komponete</a:t>
            </a:r>
            <a:r>
              <a:rPr lang="de-DE" baseline="0" dirty="0" smtClean="0"/>
              <a:t>. Es gibt keine Seiteneffekte etc. Wenn ich zweimal denselben Zustand in die Komponente stecke, kommt zweimal dieselbe UI zurück. Sehr einfach nachzuvollziehen und </a:t>
            </a:r>
            <a:r>
              <a:rPr lang="de-DE" baseline="0" dirty="0" err="1" smtClean="0"/>
              <a:t>daurch</a:t>
            </a:r>
            <a:r>
              <a:rPr lang="de-DE" baseline="0" dirty="0" smtClean="0"/>
              <a:t> sind Komponenten </a:t>
            </a:r>
            <a:r>
              <a:rPr lang="de-DE" baseline="0" dirty="0" err="1" smtClean="0"/>
              <a:t>zb</a:t>
            </a:r>
            <a:r>
              <a:rPr lang="de-DE" baseline="0" dirty="0" smtClean="0"/>
              <a:t> auch sehr einfach zu testen.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42</a:t>
            </a:fld>
            <a:endParaRPr lang="de-DE"/>
          </a:p>
        </p:txBody>
      </p:sp>
    </p:spTree>
    <p:extLst>
      <p:ext uri="{BB962C8B-B14F-4D97-AF65-F5344CB8AC3E}">
        <p14:creationId xmlns:p14="http://schemas.microsoft.com/office/powerpoint/2010/main" val="12815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Obwohl </a:t>
            </a:r>
            <a:r>
              <a:rPr lang="de-DE" dirty="0" err="1" smtClean="0"/>
              <a:t>React</a:t>
            </a:r>
            <a:r>
              <a:rPr lang="de-DE" dirty="0" smtClean="0"/>
              <a:t> vor erst knapp drei Jahren in einer ersten Version öffentlich</a:t>
            </a:r>
            <a:r>
              <a:rPr lang="de-DE" baseline="0" dirty="0" smtClean="0"/>
              <a:t> verfügbar war, gibt es mittlerweile sehr viele Websites, die </a:t>
            </a:r>
            <a:r>
              <a:rPr lang="de-DE" baseline="0" dirty="0" err="1" smtClean="0"/>
              <a:t>React</a:t>
            </a:r>
            <a:r>
              <a:rPr lang="de-DE" baseline="0" dirty="0" smtClean="0"/>
              <a:t> einsetzen.</a:t>
            </a:r>
            <a:r>
              <a:rPr lang="de-DE" dirty="0" smtClean="0"/>
              <a:t> </a:t>
            </a:r>
            <a:r>
              <a:rPr lang="de-DE" baseline="0" dirty="0" smtClean="0"/>
              <a:t>Zum einen natürlich bei Facebook und Instagram selber, zum anderen aber auch z.B. bei </a:t>
            </a:r>
            <a:r>
              <a:rPr lang="de-DE" baseline="0" dirty="0" err="1" smtClean="0"/>
              <a:t>airbnb</a:t>
            </a:r>
            <a:r>
              <a:rPr lang="de-DE" baseline="0" dirty="0" smtClean="0"/>
              <a:t>, </a:t>
            </a:r>
            <a:r>
              <a:rPr lang="de-DE" baseline="0" dirty="0" err="1" smtClean="0"/>
              <a:t>netflix</a:t>
            </a:r>
            <a:r>
              <a:rPr lang="de-DE" baseline="0" dirty="0" smtClean="0"/>
              <a:t> oder </a:t>
            </a:r>
            <a:r>
              <a:rPr lang="de-DE" baseline="0" dirty="0" err="1" smtClean="0"/>
              <a:t>smugmug</a:t>
            </a:r>
            <a:r>
              <a:rPr lang="de-DE" baseline="0" dirty="0" smtClean="0"/>
              <a:t>. Für mich etwas überraschend ist die Verwendung von </a:t>
            </a:r>
            <a:r>
              <a:rPr lang="de-DE" baseline="0" dirty="0" err="1" smtClean="0"/>
              <a:t>React</a:t>
            </a:r>
            <a:r>
              <a:rPr lang="de-DE" baseline="0" dirty="0" smtClean="0"/>
              <a:t> auf der Seite des Wall Street Journals, handelt es sich hierbei doch eigentlich um keine </a:t>
            </a:r>
            <a:r>
              <a:rPr lang="de-DE" baseline="0" dirty="0" err="1" smtClean="0"/>
              <a:t>klassiche</a:t>
            </a:r>
            <a:r>
              <a:rPr lang="de-DE" baseline="0" dirty="0" smtClean="0"/>
              <a:t> „Webanwendung“ im Sinne einer Single Page Anwendung. Es zeigt aber wohl ,wie flexibel </a:t>
            </a:r>
            <a:r>
              <a:rPr lang="de-DE" baseline="0" dirty="0" err="1" smtClean="0"/>
              <a:t>React</a:t>
            </a:r>
            <a:r>
              <a:rPr lang="de-DE" baseline="0" dirty="0" smtClean="0"/>
              <a:t> einsetzbar ist.</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37376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404448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4/18/16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png"/><Relationship Id="rId9" Type="http://schemas.openxmlformats.org/officeDocument/2006/relationships/image" Target="../media/image35.emf"/><Relationship Id="rId10" Type="http://schemas.openxmlformats.org/officeDocument/2006/relationships/image" Target="../media/image36.png"/><Relationship Id="rId11" Type="http://schemas.openxmlformats.org/officeDocument/2006/relationships/image" Target="../media/image37.emf"/><Relationship Id="rId1" Type="http://schemas.openxmlformats.org/officeDocument/2006/relationships/slideLayout" Target="../slideLayouts/slideLayout1.xml"/><Relationship Id="rId2" Type="http://schemas.openxmlformats.org/officeDocument/2006/relationships/image" Target="../media/image2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410700" cy="790223"/>
          </a:xfrm>
        </p:spPr>
        <p:txBody>
          <a:bodyPr/>
          <a:lstStyle/>
          <a:p>
            <a:pPr algn="r"/>
            <a:r>
              <a:rPr lang="de-DE" spc="80" dirty="0" smtClean="0">
                <a:solidFill>
                  <a:srgbClr val="D4EBE9"/>
                </a:solidFill>
              </a:rPr>
              <a:t>Nils Hartmann   |   JAX </a:t>
            </a:r>
            <a:r>
              <a:rPr lang="de-DE" spc="80" dirty="0" err="1" smtClean="0">
                <a:solidFill>
                  <a:srgbClr val="D4EBE9"/>
                </a:solidFill>
              </a:rPr>
              <a:t>MainZ</a:t>
            </a:r>
            <a:r>
              <a:rPr lang="de-DE" spc="80" dirty="0" smtClean="0">
                <a:solidFill>
                  <a:srgbClr val="D4EBE9"/>
                </a:solidFill>
              </a:rPr>
              <a:t>   |   April 2016    </a:t>
            </a:r>
            <a:endParaRPr lang="de-DE"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310854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eigenen, </a:t>
            </a:r>
            <a:r>
              <a:rPr lang="de-DE" sz="2800" dirty="0" smtClean="0">
                <a:solidFill>
                  <a:srgbClr val="EF7D1D"/>
                </a:solidFill>
                <a:latin typeface="Source Sans Pro" charset="0"/>
                <a:ea typeface="Source Sans Pro" charset="0"/>
                <a:cs typeface="Source Sans Pro" charset="0"/>
              </a:rPr>
              <a:t>internen Zustand </a:t>
            </a:r>
            <a:r>
              <a:rPr lang="de-DE" sz="2800" dirty="0" smtClean="0">
                <a:solidFill>
                  <a:srgbClr val="025249"/>
                </a:solidFill>
                <a:latin typeface="Source Sans Pro" charset="0"/>
                <a:ea typeface="Source Sans Pro" charset="0"/>
                <a:cs typeface="Source Sans Pro" charset="0"/>
              </a:rPr>
              <a:t>enthalten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Ausgangssituation</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42401"/>
          </a:xfrm>
          <a:prstGeom prst="rect">
            <a:avLst/>
          </a:prstGeom>
        </p:spPr>
        <p:txBody>
          <a:bodyPr wrap="square">
            <a:spAutoFit/>
          </a:bodyPr>
          <a:lstStyle/>
          <a:p>
            <a:pPr algn="ctr"/>
            <a:r>
              <a:rPr lang="de-DE" sz="1625" b="1" dirty="0">
                <a:solidFill>
                  <a:srgbClr val="EF7D1D"/>
                </a:solidFill>
                <a:latin typeface="Source Sans Pro Semibold" charset="0"/>
                <a:ea typeface="Source Sans Pro Semibold" charset="0"/>
                <a:cs typeface="Source Sans Pro Semibold" charset="0"/>
              </a:rPr>
              <a:t>HTML</a:t>
            </a:r>
          </a:p>
        </p:txBody>
      </p:sp>
    </p:spTree>
    <p:extLst>
      <p:ext uri="{BB962C8B-B14F-4D97-AF65-F5344CB8AC3E}">
        <p14:creationId xmlns:p14="http://schemas.microsoft.com/office/powerpoint/2010/main" val="345473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JSX</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69332"/>
          </a:xfrm>
          <a:prstGeom prst="rect">
            <a:avLst/>
          </a:prstGeom>
        </p:spPr>
        <p:txBody>
          <a:bodyPr wrap="square">
            <a:spAutoFit/>
          </a:bodyPr>
          <a:lstStyle/>
          <a:p>
            <a:pPr algn="ctr"/>
            <a:r>
              <a:rPr lang="de-DE" b="1" dirty="0">
                <a:solidFill>
                  <a:srgbClr val="025249"/>
                </a:solidFill>
                <a:latin typeface="Source Sans Pro Semibold" charset="0"/>
                <a:ea typeface="Source Sans Pro Semibold" charset="0"/>
                <a:cs typeface="Source Sans Pro Semibold" charset="0"/>
              </a:rPr>
              <a:t>JSX</a:t>
            </a:r>
          </a:p>
        </p:txBody>
      </p:sp>
    </p:spTree>
    <p:extLst>
      <p:ext uri="{BB962C8B-B14F-4D97-AF65-F5344CB8AC3E}">
        <p14:creationId xmlns:p14="http://schemas.microsoft.com/office/powerpoint/2010/main" val="1283711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a:t>
            </a:r>
            <a:endParaRPr lang="de-DE" dirty="0"/>
          </a:p>
        </p:txBody>
      </p:sp>
      <p:sp>
        <p:nvSpPr>
          <p:cNvPr id="4" name="Rechteck 3"/>
          <p:cNvSpPr/>
          <p:nvPr/>
        </p:nvSpPr>
        <p:spPr>
          <a:xfrm>
            <a:off x="2987406" y="3527630"/>
            <a:ext cx="6147787" cy="1500411"/>
          </a:xfrm>
          <a:prstGeom prst="rect">
            <a:avLst/>
          </a:prstGeom>
        </p:spPr>
        <p:txBody>
          <a:bodyPr wrap="square" lIns="0" tIns="0" rIns="0" bIns="0">
            <a:spAutoFit/>
          </a:bodyPr>
          <a:lstStyle/>
          <a:p>
            <a:r>
              <a:rPr lang="de-DE" sz="1950" dirty="0" err="1">
                <a:solidFill>
                  <a:srgbClr val="025249"/>
                </a:solidFill>
                <a:latin typeface="Source Code Pro" charset="0"/>
                <a:ea typeface="Source Code Pro" charset="0"/>
                <a:cs typeface="Source Code Pro" charset="0"/>
              </a:rPr>
              <a:t>React.createElement</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  "div",</a:t>
            </a:r>
          </a:p>
          <a:p>
            <a:r>
              <a:rPr lang="de-DE" sz="1950" dirty="0">
                <a:solidFill>
                  <a:srgbClr val="025249"/>
                </a:solidFill>
                <a:latin typeface="Source Code Pro" charset="0"/>
                <a:ea typeface="Source Code Pro" charset="0"/>
                <a:cs typeface="Source Code Pro" charset="0"/>
              </a:rPr>
              <a:t>  { </a:t>
            </a:r>
            <a:r>
              <a:rPr lang="de-DE" sz="1950" dirty="0" err="1">
                <a:solidFill>
                  <a:srgbClr val="025249"/>
                </a:solidFill>
                <a:latin typeface="Source Code Pro" charset="0"/>
                <a:ea typeface="Source Code Pro" charset="0"/>
                <a:cs typeface="Source Code Pro" charset="0"/>
              </a:rPr>
              <a:t>className</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CheckLabel-unchecked</a:t>
            </a:r>
            <a:r>
              <a:rPr lang="de-DE" sz="1950" dirty="0">
                <a:solidFill>
                  <a:srgbClr val="025249"/>
                </a:solidFill>
                <a:latin typeface="Source Code Pro" charset="0"/>
                <a:ea typeface="Source Code Pro" charset="0"/>
                <a:cs typeface="Source Code Pro" charset="0"/>
              </a:rPr>
              <a:t>" },</a:t>
            </a:r>
          </a:p>
          <a:p>
            <a:r>
              <a:rPr lang="de-DE" sz="1950" dirty="0">
                <a:solidFill>
                  <a:srgbClr val="025249"/>
                </a:solidFill>
                <a:latin typeface="Source Code Pro" charset="0"/>
                <a:ea typeface="Source Code Pro" charset="0"/>
                <a:cs typeface="Source Code Pro" charset="0"/>
              </a:rPr>
              <a:t>  "At least 8 </a:t>
            </a:r>
            <a:r>
              <a:rPr lang="de-DE" sz="1950" dirty="0" err="1">
                <a:solidFill>
                  <a:srgbClr val="025249"/>
                </a:solidFill>
                <a:latin typeface="Source Code Pro" charset="0"/>
                <a:ea typeface="Source Code Pro" charset="0"/>
                <a:cs typeface="Source Code Pro" charset="0"/>
              </a:rPr>
              <a:t>characters</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long</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29"/>
            <a:ext cx="3287745" cy="646331"/>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Übersetzter </a:t>
            </a:r>
            <a:r>
              <a:rPr lang="de-DE" b="1" dirty="0" smtClean="0">
                <a:solidFill>
                  <a:srgbClr val="025249"/>
                </a:solidFill>
                <a:latin typeface="Source Sans Pro Semibold" charset="0"/>
                <a:ea typeface="Source Sans Pro Semibold" charset="0"/>
                <a:cs typeface="Source Sans Pro Semibold" charset="0"/>
              </a:rPr>
              <a:t>JS Code</a:t>
            </a:r>
            <a:endParaRPr lang="de-DE" b="1" dirty="0">
              <a:solidFill>
                <a:srgbClr val="025249"/>
              </a:solidFill>
              <a:latin typeface="Source Sans Pro Semibold" charset="0"/>
              <a:ea typeface="Source Sans Pro Semibold" charset="0"/>
              <a:cs typeface="Source Sans Pro Semibold" charset="0"/>
            </a:endParaRPr>
          </a:p>
          <a:p>
            <a:r>
              <a:rPr lang="de-DE" b="1" dirty="0">
                <a:solidFill>
                  <a:srgbClr val="025249"/>
                </a:solidFill>
                <a:latin typeface="Source Sans Pro Semibold" charset="0"/>
                <a:ea typeface="Source Sans Pro Semibold" charset="0"/>
                <a:cs typeface="Source Sans Pro Semibold" charset="0"/>
              </a:rPr>
              <a:t>(z.B. mittels Babel)</a:t>
            </a:r>
          </a:p>
        </p:txBody>
      </p:sp>
    </p:spTree>
    <p:extLst>
      <p:ext uri="{BB962C8B-B14F-4D97-AF65-F5344CB8AC3E}">
        <p14:creationId xmlns:p14="http://schemas.microsoft.com/office/powerpoint/2010/main" val="1938821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http://</a:t>
            </a:r>
            <a:r>
              <a:rPr lang="de-DE" spc="80" dirty="0" err="1" smtClean="0"/>
              <a:t>nilshartmann.net</a:t>
            </a:r>
            <a:r>
              <a:rPr lang="de-DE" spc="80" dirty="0" smtClean="0"/>
              <a:t>/react-talk-jax2016.pdf</a:t>
            </a:r>
            <a:endParaRPr lang="de-DE" spc="80" dirty="0"/>
          </a:p>
        </p:txBody>
      </p:sp>
      <p:sp>
        <p:nvSpPr>
          <p:cNvPr id="3" name="Textfeld 2"/>
          <p:cNvSpPr txBox="1"/>
          <p:nvPr/>
        </p:nvSpPr>
        <p:spPr>
          <a:xfrm>
            <a:off x="2859198" y="1992090"/>
            <a:ext cx="4217821" cy="492443"/>
          </a:xfrm>
          <a:prstGeom prst="rect">
            <a:avLst/>
          </a:prstGeom>
          <a:noFill/>
        </p:spPr>
        <p:txBody>
          <a:bodyPr wrap="none" rtlCol="0">
            <a:spAutoFit/>
          </a:bodyPr>
          <a:lstStyle/>
          <a:p>
            <a:r>
              <a:rPr lang="de-DE" sz="2600" b="1" dirty="0">
                <a:solidFill>
                  <a:srgbClr val="36544F"/>
                </a:solidFill>
                <a:latin typeface="Source Sans Pro" charset="0"/>
                <a:ea typeface="Source Sans Pro" charset="0"/>
                <a:cs typeface="Source Sans Pro" charset="0"/>
              </a:rPr>
              <a:t>NILS@</a:t>
            </a:r>
            <a:r>
              <a:rPr lang="de-DE" sz="2600" b="1" dirty="0">
                <a:solidFill>
                  <a:srgbClr val="EF7D1D"/>
                </a:solidFill>
                <a:latin typeface="Source Sans Pro" charset="0"/>
                <a:ea typeface="Source Sans Pro" charset="0"/>
                <a:cs typeface="Source Sans Pro" charset="0"/>
              </a:rPr>
              <a:t>NILSHARTMANN</a:t>
            </a:r>
            <a:r>
              <a:rPr lang="de-DE" sz="2600" b="1" dirty="0">
                <a:solidFill>
                  <a:srgbClr val="36544F"/>
                </a:solidFill>
                <a:latin typeface="Source Sans Pro" charset="0"/>
                <a:ea typeface="Source Sans Pro" charset="0"/>
                <a:cs typeface="Source Sans Pro" charset="0"/>
              </a:rPr>
              <a:t>.NET</a:t>
            </a: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944684" y="4377639"/>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Rendern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Rendern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 { . . . }</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3"/>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0744120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charset="0"/>
                <a:ea typeface="Source Code Pro" charset="0"/>
                <a:cs typeface="Source Code Pro"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charset="0"/>
                <a:ea typeface="Source Code Pro" charset="0"/>
                <a:cs typeface="Source Code Pro"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a:t>
            </a:r>
            <a:r>
              <a:rPr lang="de-DE" sz="1625" dirty="0">
                <a:solidFill>
                  <a:srgbClr val="025249"/>
                </a:solidFill>
                <a:latin typeface="Source Code Pro" charset="0"/>
                <a:ea typeface="Source Code Pro" charset="0"/>
                <a:cs typeface="Source Code Pro" charset="0"/>
              </a:rPr>
              <a:t>(</a:t>
            </a:r>
            <a:r>
              <a:rPr lang="de-DE" sz="1625" dirty="0" err="1">
                <a:solidFill>
                  <a:srgbClr val="025249"/>
                </a:solidFill>
                <a:latin typeface="Source Code Pro" charset="0"/>
                <a:ea typeface="Source Code Pro" charset="0"/>
                <a:cs typeface="Source Code Pro"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925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781325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251164"/>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a:p>
            <a:r>
              <a:rPr lang="en-US" sz="1625" dirty="0" err="1">
                <a:solidFill>
                  <a:srgbClr val="025249"/>
                </a:solidFill>
                <a:latin typeface="Source Code Pro Medium" charset="0"/>
                <a:ea typeface="Source Code Pro Medium" charset="0"/>
                <a:cs typeface="Source Code Pro Medium" charset="0"/>
              </a:rPr>
              <a:t>CheckLabelList.propTypes</a:t>
            </a:r>
            <a:r>
              <a:rPr lang="en-US" sz="1625" dirty="0">
                <a:solidFill>
                  <a:srgbClr val="025249"/>
                </a:solidFill>
                <a:latin typeface="Source Code Pro Medium" charset="0"/>
                <a:ea typeface="Source Code Pro Medium" charset="0"/>
                <a:cs typeface="Source Code Pro Medium" charset="0"/>
              </a:rPr>
              <a:t> = { . . . };</a:t>
            </a: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Konstruktor</a:t>
            </a:r>
          </a:p>
        </p:txBody>
      </p:sp>
      <p:sp>
        <p:nvSpPr>
          <p:cNvPr id="10" name="Rechteck 9"/>
          <p:cNvSpPr/>
          <p:nvPr/>
        </p:nvSpPr>
        <p:spPr>
          <a:xfrm>
            <a:off x="73437" y="3037448"/>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Methoden</a:t>
            </a: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
        <p:nvSpPr>
          <p:cNvPr id="13" name="Rechteck 12"/>
          <p:cNvSpPr/>
          <p:nvPr/>
        </p:nvSpPr>
        <p:spPr>
          <a:xfrm>
            <a:off x="0" y="5495065"/>
            <a:ext cx="2819115"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Property-Beschreibungen</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Key-Value-Paaren</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025249"/>
                </a:solidFill>
                <a:latin typeface="Source Sans Pro" charset="0"/>
                <a:ea typeface="Source Sans Pro" charset="0"/>
                <a:cs typeface="Source Sans Pro" charset="0"/>
              </a:rPr>
              <a:t>immutable</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025249"/>
                </a:solidFill>
                <a:latin typeface="Source Sans Pro" charset="0"/>
                <a:ea typeface="Source Sans Pro" charset="0"/>
                <a:cs typeface="Source Sans Pro" charset="0"/>
              </a:rPr>
              <a:t>this.state</a:t>
            </a:r>
            <a:r>
              <a:rPr lang="de-DE" sz="2275" dirty="0">
                <a:solidFill>
                  <a:srgbClr val="025249"/>
                </a:solidFill>
                <a:latin typeface="Source Sans Pro" charset="0"/>
                <a:ea typeface="Source Sans Pro" charset="0"/>
                <a:cs typeface="Source Sans Pro" charset="0"/>
              </a:rPr>
              <a:t> / </a:t>
            </a:r>
            <a:r>
              <a:rPr lang="de-DE" sz="2275" dirty="0" err="1">
                <a:solidFill>
                  <a:srgbClr val="025249"/>
                </a:solidFill>
                <a:latin typeface="Source Sans Pro" charset="0"/>
                <a:ea typeface="Source Sans Pro" charset="0"/>
                <a:cs typeface="Source Sans Pro" charset="0"/>
              </a:rPr>
              <a:t>this.setState</a:t>
            </a:r>
            <a:r>
              <a:rPr lang="de-DE" sz="2275" dirty="0">
                <a:solidFill>
                  <a:srgbClr val="025249"/>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Klassen verfügbar</a:t>
            </a:r>
          </a:p>
          <a:p>
            <a:pPr marL="232172" indent="-232172">
              <a:buFont typeface="Arial" charset="0"/>
              <a:buChar char="•"/>
            </a:pPr>
            <a:r>
              <a:rPr lang="de-DE" sz="2275" b="1" dirty="0" err="1">
                <a:solidFill>
                  <a:srgbClr val="025249"/>
                </a:solidFill>
                <a:latin typeface="Source Sans Pro Semibold" charset="0"/>
                <a:ea typeface="Source Sans Pro Semibold" charset="0"/>
                <a:cs typeface="Source Sans Pro Semibold" charset="0"/>
              </a:rPr>
              <a:t>this.setState</a:t>
            </a:r>
            <a:r>
              <a:rPr lang="de-DE" sz="2275" b="1" dirty="0">
                <a:solidFill>
                  <a:srgbClr val="025249"/>
                </a:solidFill>
                <a:latin typeface="Source Sans Pro Semibold" charset="0"/>
                <a:ea typeface="Source Sans Pro Semibold" charset="0"/>
                <a:cs typeface="Source Sans Pro Semibold" charset="0"/>
              </a:rPr>
              <a:t>() triggert erneutes </a:t>
            </a:r>
            <a:r>
              <a:rPr lang="de-DE" sz="2275" b="1" dirty="0" smtClean="0">
                <a:solidFill>
                  <a:srgbClr val="025249"/>
                </a:solidFill>
                <a:latin typeface="Source Sans Pro Semibold" charset="0"/>
                <a:ea typeface="Source Sans Pro Semibold" charset="0"/>
                <a:cs typeface="Source Sans Pro Semibold" charset="0"/>
              </a:rPr>
              <a:t>Rendern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a:t>
            </a:r>
            <a:r>
              <a:rPr lang="de-DE" sz="2275" b="1" dirty="0">
                <a:solidFill>
                  <a:srgbClr val="EF7D1D"/>
                </a:solidFill>
                <a:latin typeface="Source Sans Pro Semibold" charset="0"/>
                <a:ea typeface="Source Sans Pro Semibold" charset="0"/>
                <a:cs typeface="Source Sans Pro Semibold" charset="0"/>
              </a:rPr>
              <a:t>Properties</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r>
              <a:rPr lang="de-DE" sz="2275" dirty="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a:t>
            </a:r>
            <a:r>
              <a:rPr lang="de-DE" sz="2275" dirty="0">
                <a:solidFill>
                  <a:srgbClr val="025249"/>
                </a:solidFill>
                <a:latin typeface="Source Sans Pro" charset="0"/>
                <a:ea typeface="Source Sans Pro" charset="0"/>
                <a:cs typeface="Source Sans Pro" charset="0"/>
              </a:rPr>
              <a:t>V</a:t>
            </a:r>
            <a:r>
              <a:rPr lang="de-DE" sz="2275" dirty="0" smtClean="0">
                <a:solidFill>
                  <a:srgbClr val="025249"/>
                </a:solidFill>
                <a:latin typeface="Source Sans Pro" charset="0"/>
                <a:ea typeface="Source Sans Pro" charset="0"/>
                <a:cs typeface="Source Sans Pro" charset="0"/>
              </a:rPr>
              <a:t>alue-Paare)</a:t>
            </a:r>
            <a:endParaRPr lang="de-DE" sz="2275" dirty="0">
              <a:solidFill>
                <a:srgbClr val="025249"/>
              </a:solidFill>
              <a:latin typeface="Source Sans Pro" charset="0"/>
              <a:ea typeface="Source Sans Pro" charset="0"/>
              <a:cs typeface="Source Sans Pro" charset="0"/>
            </a:endParaRP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4" name="Textfeld 3"/>
          <p:cNvSpPr txBox="1"/>
          <p:nvPr/>
        </p:nvSpPr>
        <p:spPr>
          <a:xfrm>
            <a:off x="2733040" y="924560"/>
            <a:ext cx="4295600" cy="369332"/>
          </a:xfrm>
          <a:prstGeom prst="rect">
            <a:avLst/>
          </a:prstGeom>
          <a:noFill/>
        </p:spPr>
        <p:txBody>
          <a:bodyPr wrap="square" rtlCol="0">
            <a:spAutoFit/>
          </a:bodyPr>
          <a:lstStyle/>
          <a:p>
            <a:r>
              <a:rPr lang="de-DE" dirty="0" smtClean="0">
                <a:solidFill>
                  <a:srgbClr val="FF0000"/>
                </a:solidFill>
              </a:rPr>
              <a:t>Kein 2-Wege-Databinding!!!</a:t>
            </a:r>
            <a:endParaRPr lang="de-DE" dirty="0">
              <a:solidFill>
                <a:srgbClr val="FF0000"/>
              </a:solidFill>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340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616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sp>
        <p:nvSpPr>
          <p:cNvPr id="4" name="Inhaltsplatzhalter 6"/>
          <p:cNvSpPr txBox="1">
            <a:spLocks/>
          </p:cNvSpPr>
          <p:nvPr/>
        </p:nvSpPr>
        <p:spPr>
          <a:xfrm>
            <a:off x="138410" y="3597841"/>
            <a:ext cx="1093319" cy="344318"/>
          </a:xfrm>
          <a:prstGeom prst="rect">
            <a:avLst/>
          </a:prstGeom>
        </p:spPr>
        <p:txBody>
          <a:bodyPr vert="horz" lIns="0" tIns="0" rIns="0" bIns="0" rtlCol="0">
            <a:normAutofit fontScale="925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300" b="1" spc="41" dirty="0" err="1">
                <a:solidFill>
                  <a:srgbClr val="EF7D1D"/>
                </a:solidFill>
                <a:latin typeface="Source Sans Pro Semibold" charset="0"/>
                <a:ea typeface="Source Sans Pro Semibold" charset="0"/>
                <a:cs typeface="Source Sans Pro Semibold" charset="0"/>
              </a:rPr>
              <a:t>PasswordForm</a:t>
            </a:r>
            <a:endParaRPr lang="de-DE" sz="1138" b="1" spc="41" dirty="0">
              <a:solidFill>
                <a:srgbClr val="EF7D1D"/>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1271029" y="3723179"/>
            <a:ext cx="362544"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1633573" y="2339837"/>
            <a:ext cx="0" cy="302424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1732632" y="3504606"/>
            <a:ext cx="1036879" cy="42853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CheckLabelList</a:t>
            </a:r>
            <a:endParaRPr lang="de-DE" sz="1138" spc="41" dirty="0">
              <a:solidFill>
                <a:srgbClr val="41719C"/>
              </a:solidFill>
              <a:latin typeface="Source Sans Pro" charset="0"/>
              <a:ea typeface="Source Sans Pro" charset="0"/>
              <a:cs typeface="Source Sans Pro" charset="0"/>
            </a:endParaRPr>
          </a:p>
        </p:txBody>
      </p:sp>
      <p:cxnSp>
        <p:nvCxnSpPr>
          <p:cNvPr id="8" name="Gerade Verbindung 10"/>
          <p:cNvCxnSpPr/>
          <p:nvPr/>
        </p:nvCxnSpPr>
        <p:spPr>
          <a:xfrm flipV="1">
            <a:off x="2940312" y="2988211"/>
            <a:ext cx="0" cy="1201225"/>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2769512" y="3596429"/>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450941" y="4049636"/>
            <a:ext cx="468255" cy="271099"/>
          </a:xfrm>
          <a:prstGeom prst="rect">
            <a:avLst/>
          </a:prstGeom>
          <a:noFill/>
          <a:ln>
            <a:solidFill>
              <a:srgbClr val="EF7D1D"/>
            </a:solidFill>
          </a:ln>
        </p:spPr>
        <p:txBody>
          <a:bodyPr vert="horz" lIns="0" tIns="0" rIns="0" bIns="0" rtlCol="0" anchor="ctr" anchorCtr="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138" b="1" spc="41" dirty="0" err="1">
                <a:solidFill>
                  <a:srgbClr val="EF7D1D"/>
                </a:solidFill>
                <a:latin typeface="Source Sans Pro Semibold" charset="0"/>
                <a:ea typeface="Source Sans Pro Semibold" charset="0"/>
                <a:cs typeface="Source Sans Pro Semibold" charset="0"/>
              </a:rPr>
              <a:t>state</a:t>
            </a:r>
            <a:endParaRPr lang="de-DE" sz="1138" b="1" spc="41" dirty="0">
              <a:solidFill>
                <a:srgbClr val="EF7D1D"/>
              </a:solidFill>
              <a:latin typeface="Source Sans Pro Semibold" charset="0"/>
              <a:ea typeface="Source Sans Pro Semibold" charset="0"/>
              <a:cs typeface="Source Sans Pro Semibold" charset="0"/>
            </a:endParaRPr>
          </a:p>
        </p:txBody>
      </p:sp>
      <p:sp>
        <p:nvSpPr>
          <p:cNvPr id="11" name="Inhaltsplatzhalter 6"/>
          <p:cNvSpPr txBox="1">
            <a:spLocks/>
          </p:cNvSpPr>
          <p:nvPr/>
        </p:nvSpPr>
        <p:spPr>
          <a:xfrm>
            <a:off x="3047822" y="3246791"/>
            <a:ext cx="811083"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138" spc="41" dirty="0" err="1">
                <a:solidFill>
                  <a:srgbClr val="41719C"/>
                </a:solidFill>
                <a:latin typeface="Source Sans Pro" charset="0"/>
                <a:ea typeface="Source Sans Pro" charset="0"/>
                <a:cs typeface="Source Sans Pro" charset="0"/>
              </a:rPr>
              <a:t>CheckLabel</a:t>
            </a:r>
            <a:endParaRPr lang="de-DE" sz="1138" spc="41" dirty="0">
              <a:solidFill>
                <a:srgbClr val="41719C"/>
              </a:solidFill>
              <a:latin typeface="Source Sans Pro" charset="0"/>
              <a:ea typeface="Source Sans Pro" charset="0"/>
              <a:cs typeface="Source Sans Pro" charset="0"/>
            </a:endParaRPr>
          </a:p>
        </p:txBody>
      </p:sp>
      <p:cxnSp>
        <p:nvCxnSpPr>
          <p:cNvPr id="13" name="Gerade Verbindung 12"/>
          <p:cNvCxnSpPr/>
          <p:nvPr/>
        </p:nvCxnSpPr>
        <p:spPr>
          <a:xfrm flipV="1">
            <a:off x="4023193" y="3242454"/>
            <a:ext cx="0" cy="201484"/>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852392" y="334319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5" name="Inhaltsplatzhalter 6"/>
          <p:cNvSpPr txBox="1">
            <a:spLocks/>
          </p:cNvSpPr>
          <p:nvPr/>
        </p:nvSpPr>
        <p:spPr>
          <a:xfrm>
            <a:off x="3269384" y="2547266"/>
            <a:ext cx="533951"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input</a:t>
            </a:r>
            <a:endParaRPr lang="de-DE" sz="1138" spc="41" dirty="0">
              <a:solidFill>
                <a:srgbClr val="41719C"/>
              </a:solidFill>
              <a:latin typeface="Source Sans Pro" charset="0"/>
              <a:ea typeface="Source Sans Pro" charset="0"/>
              <a:cs typeface="Source Sans Pro" charset="0"/>
            </a:endParaRPr>
          </a:p>
        </p:txBody>
      </p:sp>
      <p:cxnSp>
        <p:nvCxnSpPr>
          <p:cNvPr id="16" name="Gerade Verbindung 10"/>
          <p:cNvCxnSpPr/>
          <p:nvPr/>
        </p:nvCxnSpPr>
        <p:spPr>
          <a:xfrm flipV="1">
            <a:off x="4023193" y="2420507"/>
            <a:ext cx="0" cy="400957"/>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3852392" y="262098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1633573" y="2325780"/>
            <a:ext cx="2560423" cy="12482"/>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1633572" y="5362503"/>
            <a:ext cx="2560422"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2940312" y="2988211"/>
            <a:ext cx="123068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2940312" y="4185186"/>
            <a:ext cx="1230681" cy="425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a:off x="4023193" y="3437924"/>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a:off x="4023193" y="324233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023193" y="2420507"/>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023193" y="2821465"/>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4251463" y="2341410"/>
            <a:ext cx="3225072" cy="3021093"/>
          </a:xfrm>
          <a:prstGeom prst="rect">
            <a:avLst/>
          </a:prstGeom>
        </p:spPr>
      </p:pic>
      <p:sp>
        <p:nvSpPr>
          <p:cNvPr id="27" name="Rechteck 26"/>
          <p:cNvSpPr/>
          <p:nvPr/>
        </p:nvSpPr>
        <p:spPr>
          <a:xfrm>
            <a:off x="4404771" y="24652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V="1">
            <a:off x="685068" y="3833192"/>
            <a:ext cx="9906" cy="217933"/>
          </a:xfrm>
          <a:prstGeom prst="line">
            <a:avLst/>
          </a:prstGeom>
          <a:ln w="1524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7617714" y="26134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8439912" y="26134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617714" y="51105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7617714" y="45211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7617714" y="30897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7617714" y="33531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7617714" y="36162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7617714" y="38949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7617714" y="41851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7629842" y="23537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535033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521978"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Liste oder ganze Liste</a:t>
            </a: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1: Password Formular</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cxnSp>
        <p:nvCxnSpPr>
          <p:cNvPr id="4" name="Gerade Verbindung 3"/>
          <p:cNvCxnSpPr/>
          <p:nvPr/>
        </p:nvCxnSpPr>
        <p:spPr>
          <a:xfrm>
            <a:off x="6827203" y="1470466"/>
            <a:ext cx="0" cy="1983934"/>
          </a:xfrm>
          <a:prstGeom prst="line">
            <a:avLst/>
          </a:prstGeom>
          <a:ln w="25400">
            <a:solidFill>
              <a:srgbClr val="EF7D1D"/>
            </a:solidFill>
            <a:prstDash val="dash"/>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p:nvCxnSpPr>
        <p:spPr>
          <a:xfrm>
            <a:off x="2322608" y="1687822"/>
            <a:ext cx="3697034"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4859782" y="155028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8" name="Gerade Verbindung 7"/>
          <p:cNvCxnSpPr/>
          <p:nvPr/>
        </p:nvCxnSpPr>
        <p:spPr>
          <a:xfrm>
            <a:off x="5425123" y="1434153"/>
            <a:ext cx="0" cy="232263"/>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sp useBgFill="1">
        <p:nvSpPr>
          <p:cNvPr id="11" name="Rechteck 10"/>
          <p:cNvSpPr/>
          <p:nvPr/>
        </p:nvSpPr>
        <p:spPr>
          <a:xfrm>
            <a:off x="6247273" y="2220784"/>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6089707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Gerade Verbindung 10"/>
          <p:cNvCxnSpPr/>
          <p:nvPr/>
        </p:nvCxnSpPr>
        <p:spPr>
          <a:xfrm flipV="1">
            <a:off x="1804528" y="1915811"/>
            <a:ext cx="0" cy="318550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6" name="Rechteck 25"/>
          <p:cNvSpPr/>
          <p:nvPr/>
        </p:nvSpPr>
        <p:spPr>
          <a:xfrm>
            <a:off x="893641" y="2898510"/>
            <a:ext cx="2079363" cy="301996"/>
          </a:xfrm>
          <a:prstGeom prst="rect">
            <a:avLst/>
          </a:prstGeom>
          <a:solidFill>
            <a:srgbClr val="D4E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de-DE" dirty="0" smtClean="0"/>
              <a:t>Beispiel 2: </a:t>
            </a:r>
            <a:r>
              <a:rPr lang="de-DE" dirty="0" err="1" smtClean="0"/>
              <a:t>ServerZugriffE</a:t>
            </a:r>
            <a:endParaRPr lang="de-DE" dirty="0"/>
          </a:p>
        </p:txBody>
      </p:sp>
      <p:pic>
        <p:nvPicPr>
          <p:cNvPr id="3" name="Bild 2"/>
          <p:cNvPicPr>
            <a:picLocks noChangeAspect="1"/>
          </p:cNvPicPr>
          <p:nvPr/>
        </p:nvPicPr>
        <p:blipFill>
          <a:blip r:embed="rId2"/>
          <a:stretch>
            <a:fillRect/>
          </a:stretch>
        </p:blipFill>
        <p:spPr>
          <a:xfrm>
            <a:off x="3652520" y="1576921"/>
            <a:ext cx="3661833" cy="3651922"/>
          </a:xfrm>
          <a:prstGeom prst="rect">
            <a:avLst/>
          </a:prstGeom>
        </p:spPr>
      </p:pic>
      <p:sp>
        <p:nvSpPr>
          <p:cNvPr id="4" name="Rechteck 3"/>
          <p:cNvSpPr/>
          <p:nvPr/>
        </p:nvSpPr>
        <p:spPr>
          <a:xfrm>
            <a:off x="4156287" y="2458884"/>
            <a:ext cx="1134533" cy="254836"/>
          </a:xfrm>
          <a:prstGeom prst="rect">
            <a:avLst/>
          </a:prstGeom>
          <a:noFill/>
          <a:ln w="12700">
            <a:solidFill>
              <a:srgbClr val="DC6B5F"/>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5" name="Gerader Verbinder 21"/>
          <p:cNvCxnSpPr/>
          <p:nvPr/>
        </p:nvCxnSpPr>
        <p:spPr>
          <a:xfrm>
            <a:off x="5290820" y="2585885"/>
            <a:ext cx="25728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sp>
        <p:nvSpPr>
          <p:cNvPr id="6" name="Rechteck 5"/>
          <p:cNvSpPr/>
          <p:nvPr/>
        </p:nvSpPr>
        <p:spPr>
          <a:xfrm>
            <a:off x="4010104" y="3872817"/>
            <a:ext cx="1712516" cy="957570"/>
          </a:xfrm>
          <a:prstGeom prst="rect">
            <a:avLst/>
          </a:prstGeom>
          <a:noFill/>
          <a:ln w="15875">
            <a:solidFill>
              <a:srgbClr val="C1402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7" name="Gerader Verbinder 21"/>
          <p:cNvCxnSpPr/>
          <p:nvPr/>
        </p:nvCxnSpPr>
        <p:spPr>
          <a:xfrm>
            <a:off x="5722620" y="4541684"/>
            <a:ext cx="21410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Gerader Verbinder 21"/>
          <p:cNvCxnSpPr/>
          <p:nvPr/>
        </p:nvCxnSpPr>
        <p:spPr>
          <a:xfrm>
            <a:off x="7863647" y="2585885"/>
            <a:ext cx="0" cy="1955799"/>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Gerader Verbinder 21"/>
          <p:cNvCxnSpPr/>
          <p:nvPr/>
        </p:nvCxnSpPr>
        <p:spPr>
          <a:xfrm>
            <a:off x="7863647" y="3589184"/>
            <a:ext cx="309468"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Gerader Verbinder 21"/>
          <p:cNvCxnSpPr/>
          <p:nvPr/>
        </p:nvCxnSpPr>
        <p:spPr>
          <a:xfrm>
            <a:off x="3038687" y="3089648"/>
            <a:ext cx="971417" cy="0"/>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Inhaltsplatzhalter 6"/>
          <p:cNvSpPr txBox="1">
            <a:spLocks/>
          </p:cNvSpPr>
          <p:nvPr/>
        </p:nvSpPr>
        <p:spPr>
          <a:xfrm>
            <a:off x="464014" y="2965046"/>
            <a:ext cx="2438736" cy="22276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smtClean="0">
                <a:solidFill>
                  <a:srgbClr val="EF7D1D"/>
                </a:solidFill>
                <a:latin typeface="Source Sans Pro Semibold" charset="0"/>
                <a:ea typeface="Source Sans Pro Semibold" charset="0"/>
                <a:cs typeface="Source Sans Pro Semibold" charset="0"/>
              </a:rPr>
              <a:t>Löst Serverzugriff aus</a:t>
            </a:r>
            <a:endParaRPr lang="de-DE" sz="1400" b="1" spc="50" dirty="0">
              <a:solidFill>
                <a:srgbClr val="EF7D1D"/>
              </a:solidFill>
              <a:latin typeface="Source Sans Pro Semibold" charset="0"/>
              <a:ea typeface="Source Sans Pro Semibold" charset="0"/>
              <a:cs typeface="Source Sans Pro Semibold" charset="0"/>
            </a:endParaRPr>
          </a:p>
        </p:txBody>
      </p:sp>
      <p:sp>
        <p:nvSpPr>
          <p:cNvPr id="12" name="Inhaltsplatzhalter 6"/>
          <p:cNvSpPr txBox="1">
            <a:spLocks/>
          </p:cNvSpPr>
          <p:nvPr/>
        </p:nvSpPr>
        <p:spPr>
          <a:xfrm>
            <a:off x="1822911" y="3927482"/>
            <a:ext cx="1328627" cy="261257"/>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WeatherPanel</a:t>
            </a:r>
            <a:endParaRPr lang="de-DE" sz="1400" b="1" spc="50"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a:off x="3289219" y="4052645"/>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414644" y="3373098"/>
            <a:ext cx="167621" cy="1"/>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V="1">
            <a:off x="3414644" y="3373098"/>
            <a:ext cx="0" cy="145728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414644" y="4830386"/>
            <a:ext cx="167621" cy="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1804528" y="1915811"/>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1804528" y="5101319"/>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1683382" y="3589184"/>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499356" y="3472814"/>
            <a:ext cx="998256" cy="232739"/>
          </a:xfrm>
          <a:prstGeom prst="rect">
            <a:avLst/>
          </a:prstGeom>
        </p:spPr>
        <p:txBody>
          <a:bodyPr vert="horz" lIns="0" tIns="0" rIns="0" bIns="0" rtlCol="0">
            <a:normAutofit fontScale="85000"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WeatherView</a:t>
            </a:r>
            <a:endParaRPr lang="de-DE" sz="1400" b="1" spc="50" dirty="0">
              <a:solidFill>
                <a:srgbClr val="41719C"/>
              </a:solidFill>
              <a:latin typeface="Source Sans Pro Semibold" charset="0"/>
              <a:ea typeface="Source Sans Pro Semibold" charset="0"/>
              <a:cs typeface="Source Sans Pro Semibold" charset="0"/>
            </a:endParaRPr>
          </a:p>
        </p:txBody>
      </p:sp>
      <p:sp>
        <p:nvSpPr>
          <p:cNvPr id="25" name="Inhaltsplatzhalter 6"/>
          <p:cNvSpPr txBox="1">
            <a:spLocks/>
          </p:cNvSpPr>
          <p:nvPr/>
        </p:nvSpPr>
        <p:spPr>
          <a:xfrm>
            <a:off x="8299914" y="3489652"/>
            <a:ext cx="1220006" cy="215901"/>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de-DE" sz="1400" b="1" spc="50" dirty="0" smtClean="0">
                <a:solidFill>
                  <a:srgbClr val="C14026"/>
                </a:solidFill>
                <a:latin typeface="Source Sans Pro Semibold" charset="0"/>
                <a:ea typeface="Source Sans Pro Semibold" charset="0"/>
                <a:cs typeface="Source Sans Pro Semibold" charset="0"/>
              </a:rPr>
              <a:t>State!</a:t>
            </a:r>
            <a:endParaRPr lang="de-DE" sz="1400" b="1" spc="50" dirty="0">
              <a:solidFill>
                <a:srgbClr val="C14026"/>
              </a:solidFill>
              <a:latin typeface="Source Sans Pro Semibold" charset="0"/>
              <a:ea typeface="Source Sans Pro Semibold" charset="0"/>
              <a:cs typeface="Source Sans Pro Semibold" charset="0"/>
            </a:endParaRPr>
          </a:p>
        </p:txBody>
      </p:sp>
      <p:sp>
        <p:nvSpPr>
          <p:cNvPr id="27" name="Textfeld 2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Gleiches Prinzip, anderes Event</a:t>
            </a:r>
            <a:endParaRPr lang="de-DE" sz="2275" dirty="0">
              <a:solidFill>
                <a:srgbClr val="025249"/>
              </a:solidFill>
              <a:latin typeface="Source Sans Pro" charset="0"/>
              <a:ea typeface="Source Sans Pro" charset="0"/>
              <a:cs typeface="Source Sans Pro" charset="0"/>
            </a:endParaRPr>
          </a:p>
        </p:txBody>
      </p:sp>
      <p:sp>
        <p:nvSpPr>
          <p:cNvPr id="28" name="Textfeld 27"/>
          <p:cNvSpPr txBox="1"/>
          <p:nvPr/>
        </p:nvSpPr>
        <p:spPr>
          <a:xfrm>
            <a:off x="116562" y="5739339"/>
            <a:ext cx="9499600" cy="830997"/>
          </a:xfrm>
          <a:prstGeom prst="rect">
            <a:avLst/>
          </a:prstGeom>
          <a:noFill/>
        </p:spPr>
        <p:txBody>
          <a:bodyPr wrap="square" rtlCol="0">
            <a:spAutoFit/>
          </a:bodyPr>
          <a:lstStyle/>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Daten werden (asynchron) vom Server geladen</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Beim Eintreffen des Ergebnisses mus</a:t>
            </a:r>
            <a:r>
              <a:rPr lang="de-DE" sz="2000" dirty="0" smtClean="0">
                <a:solidFill>
                  <a:srgbClr val="025249"/>
                </a:solidFill>
                <a:latin typeface="Source Sans Pro" charset="0"/>
                <a:ea typeface="Source Sans Pro" charset="0"/>
                <a:cs typeface="Source Sans Pro" charset="0"/>
              </a:rPr>
              <a:t>s neu gerendert werden</a:t>
            </a:r>
            <a:endParaRPr lang="de-DE" sz="20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844596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Serverzugriffe mit </a:t>
            </a:r>
            <a:r>
              <a:rPr lang="de-DE" dirty="0" err="1" smtClean="0"/>
              <a:t>fetch</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EF7D1D"/>
                </a:solidFill>
                <a:latin typeface="Source Code Pro" charset="0"/>
                <a:ea typeface="Source Code Pro" charset="0"/>
                <a:cs typeface="Source Code Pro" charset="0"/>
              </a:rPr>
              <a:t>  fetch</a:t>
            </a:r>
            <a:r>
              <a:rPr lang="en-US" sz="1600" dirty="0" smtClean="0">
                <a:solidFill>
                  <a:srgbClr val="025249"/>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EF7D1D"/>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EF7D1D"/>
                </a:solidFill>
                <a:latin typeface="Source Code Pro" charset="0"/>
                <a:ea typeface="Source Code Pro" charset="0"/>
                <a:cs typeface="Source Code Pro" charset="0"/>
              </a:rPr>
              <a:t>this.setState</a:t>
            </a:r>
            <a:r>
              <a:rPr lang="en-US" sz="1600" dirty="0" smtClean="0">
                <a:solidFill>
                  <a:srgbClr val="EF7D1D"/>
                </a:solidFill>
                <a:latin typeface="Source Code Pro" charset="0"/>
                <a:ea typeface="Source Code Pro" charset="0"/>
                <a:cs typeface="Source Code Pro" charset="0"/>
              </a:rPr>
              <a:t>({weather: 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return &lt;div&gt;</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a:t>
            </a:r>
            <a:r>
              <a:rPr lang="en-US" sz="1600" dirty="0">
                <a:solidFill>
                  <a:srgbClr val="EF7D1D"/>
                </a:solidFill>
                <a:latin typeface="Source Code Pro" charset="0"/>
                <a:ea typeface="Source Code Pro" charset="0"/>
                <a:cs typeface="Source Code Pro" charset="0"/>
              </a:rPr>
              <a:t>() =&gt; </a:t>
            </a:r>
            <a:r>
              <a:rPr lang="en-US" sz="1600" dirty="0" err="1">
                <a:solidFill>
                  <a:srgbClr val="EF7D1D"/>
                </a:solidFill>
                <a:latin typeface="Source Code Pro" charset="0"/>
                <a:ea typeface="Source Code Pro" charset="0"/>
                <a:cs typeface="Source Code Pro" charset="0"/>
              </a:rPr>
              <a:t>this.fetchWeather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 /&gt;</a:t>
            </a:r>
          </a:p>
          <a:p>
            <a:r>
              <a:rPr lang="en-US" sz="1600" dirty="0" smtClean="0">
                <a:solidFill>
                  <a:srgbClr val="025249"/>
                </a:solidFill>
                <a:latin typeface="Source Code Pro" charset="0"/>
                <a:ea typeface="Source Code Pro" charset="0"/>
                <a:cs typeface="Source Code Pro" charset="0"/>
              </a:rPr>
              <a:t>  &lt;</a:t>
            </a:r>
            <a:r>
              <a:rPr lang="en-US" sz="1600" dirty="0">
                <a:solidFill>
                  <a:srgbClr val="025249"/>
                </a:solidFill>
                <a:latin typeface="Source Code Pro" charset="0"/>
                <a:ea typeface="Source Code Pro" charset="0"/>
                <a:cs typeface="Source Code Pro" charset="0"/>
              </a:rPr>
              <a:t>input type=‘text’ value</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smtClean="0">
                <a:solidFill>
                  <a:srgbClr val="025249"/>
                </a:solidFill>
                <a:latin typeface="Source Code Pro" charset="0"/>
                <a:ea typeface="Source Code Pro" charset="0"/>
                <a:cs typeface="Source Code Pro" charset="0"/>
              </a:rPr>
              <a:t>={e =&gt; </a:t>
            </a:r>
            <a:r>
              <a:rPr lang="en-US" sz="1600" dirty="0" err="1" smtClean="0">
                <a:solidFill>
                  <a:srgbClr val="025249"/>
                </a:solidFill>
                <a:latin typeface="Source Code Pro" charset="0"/>
                <a:ea typeface="Source Code Pro" charset="0"/>
                <a:cs typeface="Source Code Pro" charset="0"/>
              </a:rPr>
              <a:t>this.setState</a:t>
            </a:r>
            <a:r>
              <a:rPr lang="en-US" sz="1600" dirty="0" smtClean="0">
                <a:solidFill>
                  <a:srgbClr val="025249"/>
                </a:solidFill>
                <a:latin typeface="Source Code Pro" charset="0"/>
                <a:ea typeface="Source Code Pro" charset="0"/>
                <a:cs typeface="Source Code Pro" charset="0"/>
              </a:rPr>
              <a:t>({city: </a:t>
            </a:r>
            <a:r>
              <a:rPr lang="en-US" sz="1600" dirty="0" err="1" smtClean="0">
                <a:solidFill>
                  <a:srgbClr val="025249"/>
                </a:solidFill>
                <a:latin typeface="Source Code Pro" charset="0"/>
                <a:ea typeface="Source Code Pro" charset="0"/>
                <a:cs typeface="Source Code Pro" charset="0"/>
              </a:rPr>
              <a:t>e.target.value</a:t>
            </a:r>
            <a:r>
              <a:rPr lang="en-US" sz="1600" dirty="0" smtClean="0">
                <a:solidFill>
                  <a:srgbClr val="025249"/>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/&gt;</a:t>
            </a:r>
          </a:p>
          <a:p>
            <a:r>
              <a:rPr lang="en-US" sz="1600" dirty="0" smtClean="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/&gt;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&lt;/div&gt;;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4" name="Rechteck 3"/>
          <p:cNvSpPr/>
          <p:nvPr/>
        </p:nvSpPr>
        <p:spPr>
          <a:xfrm>
            <a:off x="-2" y="28875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Daten vom Server laden</a:t>
            </a:r>
            <a:endParaRPr lang="de-DE" sz="15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1" y="3385706"/>
            <a:ext cx="2759679" cy="553998"/>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setzen</a:t>
            </a:r>
          </a:p>
          <a:p>
            <a:r>
              <a:rPr lang="de-DE" sz="1500" b="1" dirty="0" smtClean="0">
                <a:solidFill>
                  <a:srgbClr val="025249"/>
                </a:solidFill>
                <a:latin typeface="Source Sans Pro Semibold" charset="0"/>
                <a:ea typeface="Source Sans Pro Semibold" charset="0"/>
                <a:cs typeface="Source Sans Pro Semibold" charset="0"/>
              </a:rPr>
              <a:t>(Antwort vom Server)</a:t>
            </a:r>
          </a:p>
        </p:txBody>
      </p:sp>
      <p:sp>
        <p:nvSpPr>
          <p:cNvPr id="6" name="Rechteck 5"/>
          <p:cNvSpPr/>
          <p:nvPr/>
        </p:nvSpPr>
        <p:spPr>
          <a:xfrm>
            <a:off x="0" y="5502684"/>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Geladene Daten anzeigen</a:t>
            </a:r>
            <a:endParaRPr lang="de-DE" sz="1500" b="1" dirty="0">
              <a:solidFill>
                <a:srgbClr val="025249"/>
              </a:solidFill>
              <a:latin typeface="Source Sans Pro Semibold" charset="0"/>
              <a:ea typeface="Source Sans Pro Semibold" charset="0"/>
              <a:cs typeface="Source Sans Pro Semibold" charset="0"/>
            </a:endParaRPr>
          </a:p>
        </p:txBody>
      </p:sp>
      <p:cxnSp>
        <p:nvCxnSpPr>
          <p:cNvPr id="7" name="Gerade Verbindung 6"/>
          <p:cNvCxnSpPr/>
          <p:nvPr/>
        </p:nvCxnSpPr>
        <p:spPr>
          <a:xfrm>
            <a:off x="9286240" y="2773680"/>
            <a:ext cx="9843" cy="2042160"/>
          </a:xfrm>
          <a:prstGeom prst="line">
            <a:avLst/>
          </a:prstGeom>
          <a:ln w="25400">
            <a:solidFill>
              <a:srgbClr val="EF7D1D"/>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useBgFill="1">
        <p:nvSpPr>
          <p:cNvPr id="8" name="Rechteck 7"/>
          <p:cNvSpPr/>
          <p:nvPr/>
        </p:nvSpPr>
        <p:spPr>
          <a:xfrm>
            <a:off x="8634873" y="4013076"/>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1" name="Gerade Verbindung 10"/>
          <p:cNvCxnSpPr/>
          <p:nvPr/>
        </p:nvCxnSpPr>
        <p:spPr>
          <a:xfrm>
            <a:off x="4643120" y="2773680"/>
            <a:ext cx="4643120"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H="1">
            <a:off x="3915537" y="3662705"/>
            <a:ext cx="1020111" cy="642759"/>
          </a:xfrm>
          <a:prstGeom prst="line">
            <a:avLst/>
          </a:prstGeom>
          <a:ln w="25400">
            <a:solidFill>
              <a:srgbClr val="EF7D1D"/>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useBgFill="1">
        <p:nvSpPr>
          <p:cNvPr id="12" name="Rechteck 11"/>
          <p:cNvSpPr/>
          <p:nvPr/>
        </p:nvSpPr>
        <p:spPr>
          <a:xfrm>
            <a:off x="4029360" y="3794760"/>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spTree>
    <p:extLst>
      <p:ext uri="{BB962C8B-B14F-4D97-AF65-F5344CB8AC3E}">
        <p14:creationId xmlns:p14="http://schemas.microsoft.com/office/powerpoint/2010/main" val="2698638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Exkurs: Initialisierung und Lebenszyklus</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constructor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a:t>
            </a:r>
            <a:r>
              <a:rPr lang="en-US" sz="1600" dirty="0" err="1" smtClean="0">
                <a:solidFill>
                  <a:srgbClr val="EF7D1D"/>
                </a:solidFill>
                <a:latin typeface="Source Code Pro" charset="0"/>
                <a:ea typeface="Source Code Pro" charset="0"/>
                <a:cs typeface="Source Code Pro" charset="0"/>
              </a:rPr>
              <a:t>this.state</a:t>
            </a:r>
            <a:r>
              <a:rPr lang="en-US" sz="1600" dirty="0" smtClean="0">
                <a:solidFill>
                  <a:srgbClr val="EF7D1D"/>
                </a:solidFill>
                <a:latin typeface="Source Code Pro" charset="0"/>
                <a:ea typeface="Source Code Pro" charset="0"/>
                <a:cs typeface="Source Code Pro" charset="0"/>
              </a:rPr>
              <a:t> </a:t>
            </a:r>
            <a:r>
              <a:rPr lang="en-US" sz="1600" dirty="0">
                <a:solidFill>
                  <a:srgbClr val="EF7D1D"/>
                </a:solidFill>
                <a:latin typeface="Source Code Pro" charset="0"/>
                <a:ea typeface="Source Code Pro" charset="0"/>
                <a:cs typeface="Source Code Pro" charset="0"/>
              </a:rPr>
              <a:t>= { city: ‘Hamburg’ };</a:t>
            </a: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componentDidMount</a:t>
            </a:r>
            <a:r>
              <a:rPr lang="en-US" sz="1600" dirty="0">
                <a:solidFill>
                  <a:srgbClr val="EF7D1D"/>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fetch(</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({weather}))</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p>
          <a:p>
            <a:r>
              <a:rPr lang="en-US" sz="1600" dirty="0">
                <a:solidFill>
                  <a:srgbClr val="025249"/>
                </a:solidFill>
                <a:latin typeface="Source Code Pro" charset="0"/>
                <a:ea typeface="Source Code Pro" charset="0"/>
                <a:cs typeface="Source Code Pro" charset="0"/>
              </a:rPr>
              <a:t>  return &lt;div&gt;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 =&gt; </a:t>
            </a:r>
            <a:r>
              <a:rPr lang="en-US" sz="1600" dirty="0" err="1">
                <a:solidFill>
                  <a:srgbClr val="025249"/>
                </a:solidFill>
                <a:latin typeface="Source Code Pro" charset="0"/>
                <a:ea typeface="Source Code Pro" charset="0"/>
                <a:cs typeface="Source Code Pro" charset="0"/>
              </a:rPr>
              <a:t>this.fetchWeather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&lt;input type=‘text’ value={</a:t>
            </a:r>
            <a:r>
              <a:rPr lang="en-US" sz="1600" dirty="0" err="1">
                <a:solidFill>
                  <a:srgbClr val="025249"/>
                </a:solidFill>
                <a:latin typeface="Source Code Pro" charset="0"/>
                <a:ea typeface="Source Code Pro" charset="0"/>
                <a:cs typeface="Source Code Pro" charset="0"/>
              </a:rPr>
              <a:t>this.state.city</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a:solidFill>
                  <a:srgbClr val="025249"/>
                </a:solidFill>
                <a:latin typeface="Source Code Pro" charset="0"/>
                <a:ea typeface="Source Code Pro" charset="0"/>
                <a:cs typeface="Source Code Pro" charset="0"/>
              </a:rPr>
              <a:t>={e =&gt;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({city: </a:t>
            </a:r>
            <a:r>
              <a:rPr lang="en-US" sz="1600" dirty="0" err="1">
                <a:solidFill>
                  <a:srgbClr val="025249"/>
                </a:solidFill>
                <a:latin typeface="Source Code Pro" charset="0"/>
                <a:ea typeface="Source Code Pro" charset="0"/>
                <a:cs typeface="Source Code Pro" charset="0"/>
              </a:rPr>
              <a:t>e.target.value</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err="1">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&lt;/div&gt;;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8" name="Rechteck 7"/>
          <p:cNvSpPr/>
          <p:nvPr/>
        </p:nvSpPr>
        <p:spPr>
          <a:xfrm>
            <a:off x="-2" y="1382827"/>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initialisieren</a:t>
            </a:r>
            <a:endParaRPr lang="de-DE" sz="1500" b="1" dirty="0">
              <a:solidFill>
                <a:srgbClr val="025249"/>
              </a:solidFill>
              <a:latin typeface="Source Sans Pro Semibold" charset="0"/>
              <a:ea typeface="Source Sans Pro Semibold" charset="0"/>
              <a:cs typeface="Source Sans Pro Semibold" charset="0"/>
            </a:endParaRPr>
          </a:p>
        </p:txBody>
      </p:sp>
      <p:sp>
        <p:nvSpPr>
          <p:cNvPr id="9" name="Rechteck 8"/>
          <p:cNvSpPr/>
          <p:nvPr/>
        </p:nvSpPr>
        <p:spPr>
          <a:xfrm>
            <a:off x="-3" y="21638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Initiales laden auslösen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16163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1"/>
            <a:ext cx="7597902" cy="1142620"/>
          </a:xfrm>
          <a:prstGeom prst="rect">
            <a:avLst/>
          </a:prstGeom>
        </p:spPr>
        <p:txBody>
          <a:bodyPr wrap="square">
            <a:spAutoFit/>
          </a:bodyPr>
          <a:lstStyle/>
          <a:p>
            <a:pPr algn="ctr"/>
            <a:r>
              <a:rPr lang="de-DE" sz="2925" b="1" dirty="0">
                <a:solidFill>
                  <a:srgbClr val="025249"/>
                </a:solidFill>
                <a:latin typeface="Source Sans Pro Semibold" charset="0"/>
                <a:ea typeface="Source Sans Pro Semibold" charset="0"/>
                <a:cs typeface="Source Sans Pro Semibold" charset="0"/>
              </a:rPr>
              <a:t>A JAVASCRIPT LIBRARY FOR BUILDING</a:t>
            </a:r>
          </a:p>
          <a:p>
            <a:pPr algn="ctr"/>
            <a:r>
              <a:rPr lang="de-DE" sz="3900" b="1" dirty="0">
                <a:solidFill>
                  <a:srgbClr val="EF7D1D"/>
                </a:solidFill>
                <a:latin typeface="Source Sans Pro Semibold" charset="0"/>
                <a:ea typeface="Source Sans Pro Semibold" charset="0"/>
                <a:cs typeface="Source Sans Pro Semibold" charset="0"/>
              </a:rPr>
              <a:t>USER INTERFACES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5018365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„UI </a:t>
            </a:r>
            <a:r>
              <a:rPr lang="de-DE" dirty="0" err="1" smtClean="0"/>
              <a:t>as</a:t>
            </a:r>
            <a:r>
              <a:rPr lang="de-DE" dirty="0" smtClean="0"/>
              <a:t> a </a:t>
            </a:r>
            <a:r>
              <a:rPr lang="de-DE" dirty="0" err="1" smtClean="0"/>
              <a:t>Function</a:t>
            </a:r>
            <a:r>
              <a:rPr lang="de-DE" dirty="0" smtClean="0"/>
              <a:t>“</a:t>
            </a:r>
            <a:endParaRPr lang="de-DE" dirty="0"/>
          </a:p>
        </p:txBody>
      </p:sp>
      <p:grpSp>
        <p:nvGrpSpPr>
          <p:cNvPr id="3" name="Gruppierung 2"/>
          <p:cNvGrpSpPr/>
          <p:nvPr/>
        </p:nvGrpSpPr>
        <p:grpSpPr>
          <a:xfrm>
            <a:off x="344012" y="1124138"/>
            <a:ext cx="9217977" cy="2624689"/>
            <a:chOff x="454819" y="967386"/>
            <a:chExt cx="11345202" cy="3230386"/>
          </a:xfrm>
        </p:grpSpPr>
        <p:grpSp>
          <p:nvGrpSpPr>
            <p:cNvPr id="20" name="Gruppierung 19"/>
            <p:cNvGrpSpPr/>
            <p:nvPr/>
          </p:nvGrpSpPr>
          <p:grpSpPr>
            <a:xfrm>
              <a:off x="454819" y="967386"/>
              <a:ext cx="2398563" cy="3226110"/>
              <a:chOff x="345091" y="1820826"/>
              <a:chExt cx="2398563" cy="3226110"/>
            </a:xfrm>
          </p:grpSpPr>
          <p:pic>
            <p:nvPicPr>
              <p:cNvPr id="6" name="Bild 5"/>
              <p:cNvPicPr>
                <a:picLocks noChangeAspect="1"/>
              </p:cNvPicPr>
              <p:nvPr/>
            </p:nvPicPr>
            <p:blipFill>
              <a:blip r:embed="rId3"/>
              <a:stretch>
                <a:fillRect/>
              </a:stretch>
            </p:blipFill>
            <p:spPr>
              <a:xfrm>
                <a:off x="345091" y="2429255"/>
                <a:ext cx="2398563" cy="2617681"/>
              </a:xfrm>
              <a:prstGeom prst="rect">
                <a:avLst/>
              </a:prstGeom>
            </p:spPr>
          </p:pic>
          <p:sp>
            <p:nvSpPr>
              <p:cNvPr id="8" name="Textfeld 7"/>
              <p:cNvSpPr txBox="1"/>
              <p:nvPr/>
            </p:nvSpPr>
            <p:spPr>
              <a:xfrm>
                <a:off x="991954" y="1820826"/>
                <a:ext cx="110483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a:t>
                </a:r>
              </a:p>
            </p:txBody>
          </p:sp>
        </p:grpSp>
        <p:grpSp>
          <p:nvGrpSpPr>
            <p:cNvPr id="18" name="Gruppierung 17"/>
            <p:cNvGrpSpPr/>
            <p:nvPr/>
          </p:nvGrpSpPr>
          <p:grpSpPr>
            <a:xfrm>
              <a:off x="6419245" y="967386"/>
              <a:ext cx="2398563" cy="3230386"/>
              <a:chOff x="5480461" y="1820826"/>
              <a:chExt cx="2398563" cy="3230386"/>
            </a:xfrm>
          </p:grpSpPr>
          <p:pic>
            <p:nvPicPr>
              <p:cNvPr id="5" name="Bild 4"/>
              <p:cNvPicPr>
                <a:picLocks noChangeAspect="1"/>
              </p:cNvPicPr>
              <p:nvPr/>
            </p:nvPicPr>
            <p:blipFill>
              <a:blip r:embed="rId4"/>
              <a:stretch>
                <a:fillRect/>
              </a:stretch>
            </p:blipFill>
            <p:spPr>
              <a:xfrm>
                <a:off x="5480461" y="2429255"/>
                <a:ext cx="2398563" cy="2621957"/>
              </a:xfrm>
              <a:prstGeom prst="rect">
                <a:avLst/>
              </a:prstGeom>
            </p:spPr>
          </p:pic>
          <p:sp>
            <p:nvSpPr>
              <p:cNvPr id="13" name="Textfeld 12"/>
              <p:cNvSpPr txBox="1"/>
              <p:nvPr/>
            </p:nvSpPr>
            <p:spPr>
              <a:xfrm>
                <a:off x="5643956" y="1820826"/>
                <a:ext cx="2071572"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(R3!demo)</a:t>
                </a:r>
              </a:p>
            </p:txBody>
          </p:sp>
        </p:grpSp>
        <p:grpSp>
          <p:nvGrpSpPr>
            <p:cNvPr id="17" name="Gruppierung 16"/>
            <p:cNvGrpSpPr/>
            <p:nvPr/>
          </p:nvGrpSpPr>
          <p:grpSpPr>
            <a:xfrm>
              <a:off x="9401458" y="967386"/>
              <a:ext cx="2398563" cy="3230386"/>
              <a:chOff x="8048146" y="1820826"/>
              <a:chExt cx="2398563" cy="3230386"/>
            </a:xfrm>
          </p:grpSpPr>
          <p:pic>
            <p:nvPicPr>
              <p:cNvPr id="7" name="Bild 6"/>
              <p:cNvPicPr>
                <a:picLocks noChangeAspect="1"/>
              </p:cNvPicPr>
              <p:nvPr/>
            </p:nvPicPr>
            <p:blipFill>
              <a:blip r:embed="rId5"/>
              <a:stretch>
                <a:fillRect/>
              </a:stretch>
            </p:blipFill>
            <p:spPr>
              <a:xfrm>
                <a:off x="8048146" y="2429255"/>
                <a:ext cx="2398563" cy="2621957"/>
              </a:xfrm>
              <a:prstGeom prst="rect">
                <a:avLst/>
              </a:prstGeom>
            </p:spPr>
          </p:pic>
          <p:sp>
            <p:nvSpPr>
              <p:cNvPr id="14" name="Textfeld 13"/>
              <p:cNvSpPr txBox="1"/>
              <p:nvPr/>
            </p:nvSpPr>
            <p:spPr>
              <a:xfrm>
                <a:off x="855690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nvGrpSpPr>
            <p:cNvPr id="19" name="Gruppierung 18"/>
            <p:cNvGrpSpPr/>
            <p:nvPr/>
          </p:nvGrpSpPr>
          <p:grpSpPr>
            <a:xfrm>
              <a:off x="3437032" y="967386"/>
              <a:ext cx="2398563" cy="3230386"/>
              <a:chOff x="2912776" y="1820826"/>
              <a:chExt cx="2398563" cy="3230386"/>
            </a:xfrm>
          </p:grpSpPr>
          <p:pic>
            <p:nvPicPr>
              <p:cNvPr id="15" name="Bild 14"/>
              <p:cNvPicPr>
                <a:picLocks noChangeAspect="1"/>
              </p:cNvPicPr>
              <p:nvPr/>
            </p:nvPicPr>
            <p:blipFill>
              <a:blip r:embed="rId5"/>
              <a:stretch>
                <a:fillRect/>
              </a:stretch>
            </p:blipFill>
            <p:spPr>
              <a:xfrm>
                <a:off x="2912776" y="2429255"/>
                <a:ext cx="2398563" cy="2621957"/>
              </a:xfrm>
              <a:prstGeom prst="rect">
                <a:avLst/>
              </a:prstGeom>
            </p:spPr>
          </p:pic>
          <p:sp>
            <p:nvSpPr>
              <p:cNvPr id="16" name="Textfeld 15"/>
              <p:cNvSpPr txBox="1"/>
              <p:nvPr/>
            </p:nvSpPr>
            <p:spPr>
              <a:xfrm>
                <a:off x="342153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sp>
        <p:nvSpPr>
          <p:cNvPr id="21" name="Rechteck 20"/>
          <p:cNvSpPr/>
          <p:nvPr/>
        </p:nvSpPr>
        <p:spPr>
          <a:xfrm>
            <a:off x="344012" y="4282962"/>
            <a:ext cx="9217976" cy="1892826"/>
          </a:xfrm>
          <a:prstGeom prst="rect">
            <a:avLst/>
          </a:prstGeom>
        </p:spPr>
        <p:txBody>
          <a:bodyPr wrap="square">
            <a:spAutoFit/>
          </a:bodyPr>
          <a:lstStyle/>
          <a:p>
            <a:pPr>
              <a:lnSpc>
                <a:spcPct val="120000"/>
              </a:lnSpc>
            </a:pPr>
            <a:r>
              <a:rPr lang="de-DE" sz="1950" b="1" dirty="0" smtClean="0">
                <a:solidFill>
                  <a:srgbClr val="EF7D1D"/>
                </a:solidFill>
                <a:latin typeface="Source Sans Pro" charset="0"/>
                <a:ea typeface="Source Sans Pro" charset="0"/>
                <a:cs typeface="Source Sans Pro" charset="0"/>
              </a:rPr>
              <a:t>f(zustand) </a:t>
            </a:r>
            <a:r>
              <a:rPr lang="de-DE" sz="1950" b="1" dirty="0">
                <a:solidFill>
                  <a:srgbClr val="EF7D1D"/>
                </a:solidFill>
                <a:latin typeface="Source Sans Pro" charset="0"/>
                <a:ea typeface="Source Sans Pro" charset="0"/>
                <a:cs typeface="Source Sans Pro" charset="0"/>
                <a:sym typeface="Wingdings"/>
              </a:rPr>
              <a:t> </a:t>
            </a:r>
            <a:r>
              <a:rPr lang="de-DE" sz="1950" b="1" dirty="0">
                <a:solidFill>
                  <a:srgbClr val="EF7D1D"/>
                </a:solidFill>
                <a:latin typeface="Source Sans Pro" charset="0"/>
                <a:ea typeface="Source Sans Pro" charset="0"/>
                <a:cs typeface="Source Sans Pro" charset="0"/>
              </a:rPr>
              <a:t>UI</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Es wird genau </a:t>
            </a:r>
            <a:r>
              <a:rPr lang="de-DE" sz="1950" dirty="0" smtClean="0">
                <a:solidFill>
                  <a:srgbClr val="EF7D1D"/>
                </a:solidFill>
                <a:latin typeface="Source Sans Pro Semibold" charset="0"/>
                <a:ea typeface="Source Sans Pro Semibold" charset="0"/>
                <a:cs typeface="Source Sans Pro Semibold" charset="0"/>
              </a:rPr>
              <a:t>eine UI </a:t>
            </a:r>
            <a:r>
              <a:rPr lang="de-DE" sz="1950" dirty="0" smtClean="0">
                <a:solidFill>
                  <a:srgbClr val="025249"/>
                </a:solidFill>
                <a:latin typeface="Source Sans Pro Semibold" charset="0"/>
                <a:ea typeface="Source Sans Pro Semibold" charset="0"/>
                <a:cs typeface="Source Sans Pro Semibold" charset="0"/>
              </a:rPr>
              <a:t>zu genau </a:t>
            </a:r>
            <a:r>
              <a:rPr lang="de-DE" sz="1950" dirty="0" smtClean="0">
                <a:solidFill>
                  <a:srgbClr val="EF7D1D"/>
                </a:solidFill>
                <a:latin typeface="Source Sans Pro Semibold" charset="0"/>
                <a:ea typeface="Source Sans Pro Semibold" charset="0"/>
                <a:cs typeface="Source Sans Pro Semibold" charset="0"/>
              </a:rPr>
              <a:t>einem Zustand </a:t>
            </a:r>
            <a:r>
              <a:rPr lang="de-DE" sz="1950" dirty="0" smtClean="0">
                <a:solidFill>
                  <a:srgbClr val="025249"/>
                </a:solidFill>
                <a:latin typeface="Source Sans Pro Semibold" charset="0"/>
                <a:ea typeface="Source Sans Pro Semibold" charset="0"/>
                <a:cs typeface="Source Sans Pro Semibold" charset="0"/>
              </a:rPr>
              <a:t>gerendert</a:t>
            </a: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Deklarativ</a:t>
            </a:r>
            <a:r>
              <a:rPr lang="de-DE" sz="1950" dirty="0" smtClean="0">
                <a:solidFill>
                  <a:srgbClr val="025249"/>
                </a:solidFill>
                <a:latin typeface="Source Sans Pro Semibold" charset="0"/>
                <a:ea typeface="Source Sans Pro Semibold" charset="0"/>
                <a:cs typeface="Source Sans Pro Semibold" charset="0"/>
              </a:rPr>
              <a:t>, keine Seiteneffekte</a:t>
            </a:r>
            <a:endParaRPr lang="de-DE" sz="1950"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Sehr </a:t>
            </a:r>
            <a:r>
              <a:rPr lang="de-DE" sz="1950" dirty="0" smtClean="0">
                <a:solidFill>
                  <a:srgbClr val="EF7D1D"/>
                </a:solidFill>
                <a:latin typeface="Source Sans Pro Semibold" charset="0"/>
                <a:ea typeface="Source Sans Pro Semibold" charset="0"/>
                <a:cs typeface="Source Sans Pro Semibold" charset="0"/>
              </a:rPr>
              <a:t>einfaches </a:t>
            </a:r>
            <a:r>
              <a:rPr lang="de-DE" sz="1950" dirty="0" smtClean="0">
                <a:solidFill>
                  <a:srgbClr val="025249"/>
                </a:solidFill>
                <a:latin typeface="Source Sans Pro Semibold" charset="0"/>
                <a:ea typeface="Source Sans Pro Semibold" charset="0"/>
                <a:cs typeface="Source Sans Pro Semibold" charset="0"/>
              </a:rPr>
              <a:t>Prinzip</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Performant durch </a:t>
            </a:r>
            <a:r>
              <a:rPr lang="de-DE" sz="1950" dirty="0" smtClean="0">
                <a:solidFill>
                  <a:srgbClr val="EF7D1D"/>
                </a:solidFill>
                <a:latin typeface="Source Sans Pro Semibold" charset="0"/>
                <a:ea typeface="Source Sans Pro Semibold" charset="0"/>
                <a:cs typeface="Source Sans Pro Semibold" charset="0"/>
              </a:rPr>
              <a:t>Virtual DOM</a:t>
            </a:r>
            <a:endParaRPr lang="de-DE" sz="1950"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4297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2" name="Textfeld 1"/>
          <p:cNvSpPr txBox="1"/>
          <p:nvPr/>
        </p:nvSpPr>
        <p:spPr>
          <a:xfrm>
            <a:off x="386080" y="692912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
        <p:nvSpPr>
          <p:cNvPr id="9" name="Textfeld 8"/>
          <p:cNvSpPr txBox="1"/>
          <p:nvPr/>
        </p:nvSpPr>
        <p:spPr>
          <a:xfrm>
            <a:off x="203200" y="4438713"/>
            <a:ext cx="9499600" cy="4081117"/>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742950" lvl="1"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2"/>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2" name="Textfeld 1"/>
          <p:cNvSpPr txBox="1"/>
          <p:nvPr/>
        </p:nvSpPr>
        <p:spPr>
          <a:xfrm>
            <a:off x="386080" y="692912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
        <p:nvSpPr>
          <p:cNvPr id="9" name="Textfeld 8"/>
          <p:cNvSpPr txBox="1"/>
          <p:nvPr/>
        </p:nvSpPr>
        <p:spPr>
          <a:xfrm>
            <a:off x="203200" y="4438713"/>
            <a:ext cx="9499600" cy="452431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p>
          <a:p>
            <a:pPr marL="742950" lvl="1"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p:cNvPicPr>
            <a:picLocks noChangeAspect="1"/>
          </p:cNvPicPr>
          <p:nvPr/>
        </p:nvPicPr>
        <p:blipFill>
          <a:blip r:embed="rId2"/>
          <a:stretch>
            <a:fillRect/>
          </a:stretch>
        </p:blipFill>
        <p:spPr>
          <a:xfrm>
            <a:off x="1977390" y="1177089"/>
            <a:ext cx="6743700" cy="3098800"/>
          </a:xfrm>
          <a:prstGeom prst="rect">
            <a:avLst/>
          </a:prstGeom>
        </p:spPr>
      </p:pic>
      <p:sp>
        <p:nvSpPr>
          <p:cNvPr id="4" name="Titel 3"/>
          <p:cNvSpPr>
            <a:spLocks noGrp="1"/>
          </p:cNvSpPr>
          <p:nvPr>
            <p:ph type="title"/>
          </p:nvPr>
        </p:nvSpPr>
        <p:spPr/>
        <p:txBody>
          <a:bodyPr/>
          <a:lstStyle/>
          <a:p>
            <a:r>
              <a:rPr lang="de-DE" dirty="0" smtClean="0"/>
              <a:t>Kommunikation: DOM Events</a:t>
            </a:r>
            <a:endParaRPr lang="de-DE" dirty="0"/>
          </a:p>
        </p:txBody>
      </p:sp>
      <p:sp>
        <p:nvSpPr>
          <p:cNvPr id="8" name="Textfeld 7"/>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a:t>
            </a:r>
            <a:r>
              <a:rPr lang="de-DE" sz="1400" dirty="0" err="1" smtClean="0">
                <a:solidFill>
                  <a:srgbClr val="025249"/>
                </a:solidFill>
                <a:latin typeface="Source Code Pro Medium" charset="0"/>
                <a:ea typeface="Source Code Pro Medium" charset="0"/>
                <a:cs typeface="Source Code Pro Medium" charset="0"/>
              </a:rPr>
              <a:t>input</a:t>
            </a:r>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C14026"/>
                </a:solidFill>
                <a:latin typeface="Source Code Pro Medium" charset="0"/>
                <a:ea typeface="Source Code Pro Medium" charset="0"/>
                <a:cs typeface="Source Code Pro Medium" charset="0"/>
              </a:rPr>
              <a:t>onChange</a:t>
            </a:r>
            <a:r>
              <a:rPr lang="de-DE" sz="1400" dirty="0" smtClean="0">
                <a:solidFill>
                  <a:srgbClr val="C14026"/>
                </a:solidFill>
                <a:latin typeface="Source Code Pro Medium" charset="0"/>
                <a:ea typeface="Source Code Pro Medium" charset="0"/>
                <a:cs typeface="Source Code Pro Medium" charset="0"/>
              </a:rPr>
              <a:t>={. . . } </a:t>
            </a:r>
            <a:r>
              <a:rPr lang="de-DE" sz="1400" dirty="0" smtClean="0">
                <a:solidFill>
                  <a:srgbClr val="025249"/>
                </a:solidFill>
                <a:latin typeface="Source Code Pro Medium" charset="0"/>
                <a:ea typeface="Source Code Pro Medium" charset="0"/>
                <a:cs typeface="Source Code Pro Medium" charset="0"/>
              </a:rPr>
              <a:t>/&gt;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14926024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Eigene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(1)</a:t>
            </a:r>
            <a:endParaRPr lang="de-DE" dirty="0"/>
          </a:p>
        </p:txBody>
      </p:sp>
      <p:sp>
        <p:nvSpPr>
          <p:cNvPr id="3" name="Rechteck 2"/>
          <p:cNvSpPr/>
          <p:nvPr/>
        </p:nvSpPr>
        <p:spPr>
          <a:xfrm>
            <a:off x="2717800" y="1011853"/>
            <a:ext cx="7188200" cy="2462213"/>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a:t>
            </a:r>
            <a:r>
              <a:rPr lang="en-US" sz="1400" b="1" dirty="0" err="1" smtClean="0">
                <a:solidFill>
                  <a:srgbClr val="EF7D1D"/>
                </a:solidFill>
                <a:latin typeface="Source Code Pro Semibold" charset="0"/>
                <a:ea typeface="Source Code Pro Semibold" charset="0"/>
                <a:cs typeface="Source Code Pro Semibold" charset="0"/>
              </a:rPr>
              <a:t>newPassword</a:t>
            </a:r>
            <a:r>
              <a:rPr lang="en-US" sz="1400" b="1" dirty="0" smtClean="0">
                <a:solidFill>
                  <a:srgbClr val="EF7D1D"/>
                </a:solidFill>
                <a:latin typeface="Source Code Pro Semibold" charset="0"/>
                <a:ea typeface="Source Code Pro Semibold" charset="0"/>
                <a:cs typeface="Source Code Pro Semibold" charset="0"/>
              </a:rPr>
              <a:t>: p)}</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dirty="0">
              <a:solidFill>
                <a:srgbClr val="025249"/>
              </a:solidFill>
              <a:latin typeface="Source Code Pro" charset="0"/>
              <a:ea typeface="Source Code Pro" charset="0"/>
              <a:cs typeface="Source Code Pro" charset="0"/>
            </a:endParaRPr>
          </a:p>
          <a:p>
            <a:r>
              <a:rPr lang="en-US" sz="1400" dirty="0">
                <a:solidFill>
                  <a:srgbClr val="025249"/>
                </a:solidFill>
                <a:latin typeface="Source Code Pro" charset="0"/>
                <a:ea typeface="Source Code Pro" charset="0"/>
                <a:cs typeface="Source Code Pro" charset="0"/>
              </a:rPr>
              <a:t> </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290547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(2)</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={p=&gt;</a:t>
            </a:r>
            <a:r>
              <a:rPr lang="en-US" sz="1400" b="1" dirty="0" err="1" smtClean="0">
                <a:solidFill>
                  <a:srgbClr val="025249"/>
                </a:solidFill>
                <a:latin typeface="Source Code Pro Semibold" charset="0"/>
                <a:ea typeface="Source Code Pro Semibold" charset="0"/>
                <a:cs typeface="Source Code Pro Semibold" charset="0"/>
              </a:rPr>
              <a:t>this.setState</a:t>
            </a:r>
            <a:r>
              <a:rPr lang="en-US" sz="1400" b="1" dirty="0" smtClean="0">
                <a:solidFill>
                  <a:srgbClr val="025249"/>
                </a:solidFill>
                <a:latin typeface="Source Code Pro Semibold" charset="0"/>
                <a:ea typeface="Source Code Pro Semibold" charset="0"/>
                <a:cs typeface="Source Code Pro Semibold" charset="0"/>
              </a:rPr>
              <a:t>(</a:t>
            </a:r>
            <a:r>
              <a:rPr lang="en-US" sz="1400" b="1" dirty="0" err="1" smtClean="0">
                <a:solidFill>
                  <a:srgbClr val="025249"/>
                </a:solidFill>
                <a:latin typeface="Source Code Pro Semibold" charset="0"/>
                <a:ea typeface="Source Code Pro Semibold" charset="0"/>
                <a:cs typeface="Source Code Pro Semibold" charset="0"/>
              </a:rPr>
              <a:t>newPassword</a:t>
            </a:r>
            <a:r>
              <a:rPr lang="en-US" sz="1400" b="1" dirty="0" smtClean="0">
                <a:solidFill>
                  <a:srgbClr val="025249"/>
                </a:solidFill>
                <a:latin typeface="Source Code Pro Semibold" charset="0"/>
                <a:ea typeface="Source Code Pro Semibold" charset="0"/>
                <a:cs typeface="Source Code Pro Semibold" charset="0"/>
              </a:rPr>
              <a:t>: p)}</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onClickHandler</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EF7D1D"/>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025249"/>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React.PropTypes.func.isRequired</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0" y="45339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aufrufen</a:t>
            </a:r>
            <a:endParaRPr lang="de-DE" sz="14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92921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(3)</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57A2C5"/>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a:t>
            </a:r>
            <a:r>
              <a:rPr lang="en-US" sz="1400" b="1" dirty="0" err="1" smtClean="0">
                <a:solidFill>
                  <a:srgbClr val="EF7D1D"/>
                </a:solidFill>
                <a:latin typeface="Source Code Pro Semibold" charset="0"/>
                <a:ea typeface="Source Code Pro Semibold" charset="0"/>
                <a:cs typeface="Source Code Pro Semibold" charset="0"/>
              </a:rPr>
              <a:t>newPassword</a:t>
            </a:r>
            <a:r>
              <a:rPr lang="en-US" sz="1400" b="1" dirty="0" smtClean="0">
                <a:solidFill>
                  <a:srgbClr val="EF7D1D"/>
                </a:solidFill>
                <a:latin typeface="Source Code Pro Semibold" charset="0"/>
                <a:ea typeface="Source Code Pro Semibold" charset="0"/>
                <a:cs typeface="Source Code Pro Semibold" charset="0"/>
              </a:rPr>
              <a:t>: p)</a:t>
            </a:r>
            <a:r>
              <a:rPr lang="en-US" sz="1400" b="1" dirty="0" smtClean="0">
                <a:solidFill>
                  <a:srgbClr val="025249"/>
                </a:solidFill>
                <a:latin typeface="Source Code Pro Semibold" charset="0"/>
                <a:ea typeface="Source Code Pro Semibold" charset="0"/>
                <a:cs typeface="Source Code Pro Semibold" charset="0"/>
              </a:rPr>
              <a:t>}</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onClickHandler</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41719C"/>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React.PropTypes.func.isRequired</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0" y="4533900"/>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 </a:t>
            </a:r>
            <a:r>
              <a:rPr lang="de-DE" sz="1400" b="1" dirty="0" smtClean="0">
                <a:solidFill>
                  <a:srgbClr val="025249"/>
                </a:solidFill>
                <a:latin typeface="Source Sans Pro Semibold" charset="0"/>
                <a:ea typeface="Source Sans Pro Semibold" charset="0"/>
                <a:cs typeface="Source Sans Pro Semibold" charset="0"/>
              </a:rPr>
              <a:t>Callback-Funktion aufrufen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6" name="Gerade Verbindung 5"/>
          <p:cNvCxnSpPr/>
          <p:nvPr/>
        </p:nvCxnSpPr>
        <p:spPr>
          <a:xfrm>
            <a:off x="7823962" y="2561311"/>
            <a:ext cx="0" cy="1972589"/>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7244032" y="294474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a:t>
            </a:r>
            <a:r>
              <a:rPr lang="de-DE" sz="1300" b="1" dirty="0" err="1" smtClean="0">
                <a:solidFill>
                  <a:srgbClr val="EF7D1D"/>
                </a:solidFill>
                <a:latin typeface="Source Sans Pro Semibold" charset="0"/>
                <a:ea typeface="Source Sans Pro Semibold" charset="0"/>
                <a:cs typeface="Source Sans Pro Semibold" charset="0"/>
              </a:rPr>
              <a:t>event</a:t>
            </a:r>
            <a:r>
              <a:rPr lang="de-DE" sz="1300" b="1" dirty="0" smtClean="0">
                <a:solidFill>
                  <a:srgbClr val="EF7D1D"/>
                </a:solidFill>
                <a:latin typeface="Source Sans Pro Semibold" charset="0"/>
                <a:ea typeface="Source Sans Pro Semibold" charset="0"/>
                <a:cs typeface="Source Sans Pro Semibold" charset="0"/>
              </a:rPr>
              <a: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a:off x="7150862" y="1551936"/>
            <a:ext cx="0" cy="535055"/>
          </a:xfrm>
          <a:prstGeom prst="line">
            <a:avLst/>
          </a:prstGeom>
          <a:ln w="25400">
            <a:solidFill>
              <a:srgbClr val="EF7D1D"/>
            </a:solidFill>
            <a:prstDash val="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4368800" y="1571130"/>
            <a:ext cx="2756662"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5" name="Rechteck 14"/>
          <p:cNvSpPr/>
          <p:nvPr/>
        </p:nvSpPr>
        <p:spPr>
          <a:xfrm>
            <a:off x="5115465" y="1424936"/>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
        <p:nvSpPr>
          <p:cNvPr id="20" name="Rechteck 19"/>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12" name="Gerade Verbindung 11"/>
          <p:cNvCxnSpPr/>
          <p:nvPr/>
        </p:nvCxnSpPr>
        <p:spPr>
          <a:xfrm flipH="1" flipV="1">
            <a:off x="3638042" y="2194478"/>
            <a:ext cx="9398" cy="114260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6" name="Rechteck 15"/>
          <p:cNvSpPr/>
          <p:nvPr/>
        </p:nvSpPr>
        <p:spPr>
          <a:xfrm>
            <a:off x="3079496" y="2731669"/>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703929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5073256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(1)</a:t>
            </a:r>
            <a:endParaRPr lang="de-DE" dirty="0"/>
          </a:p>
        </p:txBody>
      </p:sp>
      <p:sp>
        <p:nvSpPr>
          <p:cNvPr id="5" name="Rechteck 4"/>
          <p:cNvSpPr/>
          <p:nvPr/>
        </p:nvSpPr>
        <p:spPr>
          <a:xfrm>
            <a:off x="190500" y="2211844"/>
            <a:ext cx="9525000" cy="2677656"/>
          </a:xfrm>
          <a:prstGeom prst="rect">
            <a:avLst/>
          </a:prstGeom>
        </p:spPr>
        <p:txBody>
          <a:bodyPr wrap="square">
            <a:spAutoFit/>
          </a:bodyPr>
          <a:lstStyle/>
          <a:p>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EF7D1D"/>
                </a:solidFill>
                <a:latin typeface="Source Code Pro Medium" charset="0"/>
                <a:ea typeface="Source Code Pro Medium" charset="0"/>
                <a:cs typeface="Source Code Pro Medium" charset="0"/>
              </a:rPr>
              <a:t>import</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ReactDOM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from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a:t>
            </a:r>
            <a:r>
              <a:rPr lang="de-DE" dirty="0" smtClean="0">
                <a:solidFill>
                  <a:srgbClr val="EF7D1D"/>
                </a:solidFill>
                <a:latin typeface="Source Code Pro Medium" charset="0"/>
                <a:ea typeface="Source Code Pro Medium" charset="0"/>
                <a:cs typeface="Source Code Pro Medium" charset="0"/>
              </a:rPr>
              <a:t>-dom';</a:t>
            </a:r>
            <a:br>
              <a:rPr lang="de-DE" dirty="0" smtClean="0">
                <a:solidFill>
                  <a:srgbClr val="EF7D1D"/>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components</a:t>
            </a:r>
            <a:r>
              <a:rPr lang="de-DE" dirty="0" smtClean="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ReactDOM.render</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/&gt;,   </a:t>
            </a:r>
            <a:endParaRPr lang="de-DE" dirty="0">
              <a:solidFill>
                <a:srgbClr val="025249"/>
              </a:solidFill>
              <a:latin typeface="Source Code Pro Medium" charset="0"/>
              <a:ea typeface="Source Code Pro Medium" charset="0"/>
              <a:cs typeface="Source Code Pro Medium" charset="0"/>
            </a:endParaRPr>
          </a:p>
          <a:p>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document.getElementById</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mount</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Zur Erinnerung: Rendern auf dem Client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222451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(2)</a:t>
            </a:r>
            <a:endParaRPr lang="de-DE" dirty="0"/>
          </a:p>
        </p:txBody>
      </p:sp>
      <p:sp>
        <p:nvSpPr>
          <p:cNvPr id="5" name="Rechteck 4"/>
          <p:cNvSpPr/>
          <p:nvPr/>
        </p:nvSpPr>
        <p:spPr>
          <a:xfrm>
            <a:off x="190500" y="2211844"/>
            <a:ext cx="9525000" cy="3693319"/>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import</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ReactDOMServer</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from</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a:t>
            </a:r>
            <a:r>
              <a:rPr lang="de-DE" dirty="0">
                <a:solidFill>
                  <a:srgbClr val="EF7D1D"/>
                </a:solidFill>
                <a:latin typeface="Source Code Pro Medium" charset="0"/>
                <a:ea typeface="Source Code Pro Medium" charset="0"/>
                <a:cs typeface="Source Code Pro Medium" charset="0"/>
              </a:rPr>
              <a:t>-dom/</a:t>
            </a:r>
            <a:r>
              <a:rPr lang="de-DE" dirty="0" err="1">
                <a:solidFill>
                  <a:srgbClr val="EF7D1D"/>
                </a:solidFill>
                <a:latin typeface="Source Code Pro Medium" charset="0"/>
                <a:ea typeface="Source Code Pro Medium" charset="0"/>
                <a:cs typeface="Source Code Pro Medium" charset="0"/>
              </a:rPr>
              <a:t>server</a:t>
            </a:r>
            <a:r>
              <a:rPr lang="de-DE" dirty="0">
                <a:solidFill>
                  <a:srgbClr val="EF7D1D"/>
                </a:solidFill>
                <a:latin typeface="Source Code Pro Medium" charset="0"/>
                <a:ea typeface="Source Code Pro Medium" charset="0"/>
                <a:cs typeface="Source Code Pro Medium" charset="0"/>
              </a:rPr>
              <a:t>';</a:t>
            </a:r>
            <a:br>
              <a:rPr lang="de-DE" dirty="0">
                <a:solidFill>
                  <a:srgbClr val="EF7D1D"/>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components</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 = </a:t>
            </a:r>
            <a:r>
              <a:rPr lang="de-DE" dirty="0" err="1" smtClean="0">
                <a:solidFill>
                  <a:srgbClr val="EF7D1D"/>
                </a:solidFill>
                <a:latin typeface="Source Code Pro Medium" charset="0"/>
                <a:ea typeface="Source Code Pro Medium" charset="0"/>
                <a:cs typeface="Source Code Pro Medium" charset="0"/>
              </a:rPr>
              <a:t>ReactDOMServer.renderToString</a:t>
            </a:r>
            <a:r>
              <a:rPr lang="de-DE" dirty="0">
                <a:solidFill>
                  <a:srgbClr val="025249"/>
                </a:solidFill>
                <a:latin typeface="Source Code Pro Medium" charset="0"/>
                <a:ea typeface="Source Code Pro Medium" charset="0"/>
                <a:cs typeface="Source Code Pro Medium" charset="0"/>
              </a:rPr>
              <a:t>(&lt;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/&gt;);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 `&lt;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 . .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&gt;&lt;div </a:t>
            </a:r>
            <a:r>
              <a:rPr lang="de-DE" dirty="0" err="1" smtClean="0">
                <a:solidFill>
                  <a:srgbClr val="025249"/>
                </a:solidFill>
                <a:latin typeface="Source Code Pro Medium" charset="0"/>
                <a:ea typeface="Source Code Pro Medium" charset="0"/>
                <a:cs typeface="Source Code Pro Medium" charset="0"/>
              </a:rPr>
              <a:t>id</a:t>
            </a:r>
            <a:r>
              <a:rPr lang="de-DE" dirty="0" smtClean="0">
                <a:solidFill>
                  <a:srgbClr val="025249"/>
                </a:solidFill>
                <a:latin typeface="Source Code Pro Medium" charset="0"/>
                <a:ea typeface="Source Code Pro Medium" charset="0"/>
                <a:cs typeface="Source Code Pro Medium" charset="0"/>
              </a:rPr>
              <a:t>=</a:t>
            </a:r>
            <a:r>
              <a:rPr lang="de-DE" dirty="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mount</a:t>
            </a:r>
            <a:r>
              <a:rPr lang="de-DE" dirty="0" smtClean="0">
                <a:solidFill>
                  <a:srgbClr val="025249"/>
                </a:solidFill>
                <a:latin typeface="Source Code Pro Medium" charset="0"/>
                <a:ea typeface="Source Code Pro Medium" charset="0"/>
                <a:cs typeface="Source Code Pro Medium" charset="0"/>
              </a:rPr>
              <a:t>'&gt;</a:t>
            </a:r>
            <a:r>
              <a:rPr lang="de-DE" dirty="0" smtClean="0">
                <a:solidFill>
                  <a:srgbClr val="EF7D1D"/>
                </a:solidFill>
                <a:latin typeface="Source Code Pro Medium" charset="0"/>
                <a:ea typeface="Source Code Pro Medium" charset="0"/>
                <a:cs typeface="Source Code Pro Medium" charset="0"/>
              </a:rPr>
              <a:t>${</a:t>
            </a:r>
            <a:r>
              <a:rPr lang="de-DE" dirty="0" err="1">
                <a:solidFill>
                  <a:srgbClr val="EF7D1D"/>
                </a:solidFill>
                <a:latin typeface="Source Code Pro Medium" charset="0"/>
                <a:ea typeface="Source Code Pro Medium" charset="0"/>
                <a:cs typeface="Source Code Pro Medium" charset="0"/>
              </a:rPr>
              <a:t>html</a:t>
            </a:r>
            <a:r>
              <a:rPr lang="de-DE" dirty="0" smtClean="0">
                <a:solidFill>
                  <a:srgbClr val="EF7D1D"/>
                </a:solidFill>
                <a:latin typeface="Source Code Pro Medium" charset="0"/>
                <a:ea typeface="Source Code Pro Medium" charset="0"/>
                <a:cs typeface="Source Code Pro Medium" charset="0"/>
              </a:rPr>
              <a:t>}</a:t>
            </a:r>
            <a:r>
              <a:rPr lang="de-DE" dirty="0" smtClean="0">
                <a:solidFill>
                  <a:srgbClr val="025249"/>
                </a:solidFill>
                <a:latin typeface="Source Code Pro Medium" charset="0"/>
                <a:ea typeface="Source Code Pro Medium" charset="0"/>
                <a:cs typeface="Source Code Pro Medium" charset="0"/>
              </a:rPr>
              <a:t>&lt;/div&gt;&lt;/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a:t>
            </a:r>
          </a:p>
          <a:p>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endParaRPr lang="de-DE" dirty="0">
              <a:solidFill>
                <a:srgbClr val="025249"/>
              </a:solidFill>
              <a:latin typeface="Source Code Pro Medium" charset="0"/>
              <a:ea typeface="Source Code Pro Medium" charset="0"/>
              <a:cs typeface="Source Code Pro Medium" charset="0"/>
            </a:endParaRPr>
          </a:p>
          <a:p>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an Client senden</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Rendern auf dem </a:t>
            </a:r>
            <a:r>
              <a:rPr lang="de-DE" sz="2275" b="1" dirty="0" smtClean="0">
                <a:solidFill>
                  <a:srgbClr val="025249"/>
                </a:solidFill>
                <a:latin typeface="Source Sans Pro Semibold" charset="0"/>
                <a:ea typeface="Source Sans Pro Semibold" charset="0"/>
                <a:cs typeface="Source Sans Pro Semibold" charset="0"/>
              </a:rPr>
              <a:t>Server (vereinfacht)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206882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(Ohne DOM)</a:t>
            </a:r>
            <a:endParaRPr lang="de-DE" dirty="0"/>
          </a:p>
        </p:txBody>
      </p:sp>
      <p:sp>
        <p:nvSpPr>
          <p:cNvPr id="3" name="Rechteck 2"/>
          <p:cNvSpPr/>
          <p:nvPr/>
        </p:nvSpPr>
        <p:spPr>
          <a:xfrm>
            <a:off x="1866900" y="1623348"/>
            <a:ext cx="9169400" cy="4278094"/>
          </a:xfrm>
          <a:prstGeom prst="rect">
            <a:avLst/>
          </a:prstGeom>
        </p:spPr>
        <p:txBody>
          <a:bodyPr wrap="square">
            <a:spAutoFit/>
          </a:bodyPr>
          <a:lstStyle/>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a:p>
            <a:r>
              <a:rPr lang="de-DE" sz="1600" dirty="0" err="1" smtClean="0">
                <a:solidFill>
                  <a:srgbClr val="EF7D1D"/>
                </a:solidFill>
                <a:latin typeface="Source Code Pro" charset="0"/>
                <a:ea typeface="Source Code Pro" charset="0"/>
                <a:cs typeface="Source Code Pro" charset="0"/>
              </a:rPr>
              <a:t>import</a:t>
            </a:r>
            <a:r>
              <a:rPr lang="de-DE" sz="1600" dirty="0" smtClean="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TestUtils</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from</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a:solidFill>
                  <a:srgbClr val="EF7D1D"/>
                </a:solidFill>
                <a:latin typeface="Source Code Pro" charset="0"/>
                <a:ea typeface="Source Code Pro" charset="0"/>
                <a:cs typeface="Source Code Pro" charset="0"/>
              </a:rPr>
              <a:t>';</a:t>
            </a:r>
          </a:p>
          <a:p>
            <a:endParaRPr lang="de-DE" sz="1600" dirty="0">
              <a:solidFill>
                <a:srgbClr val="025249"/>
              </a:solidFill>
              <a:latin typeface="Source Code Pro" charset="0"/>
              <a:ea typeface="Source Code Pro" charset="0"/>
              <a:cs typeface="Source Code Pro" charset="0"/>
            </a:endParaRPr>
          </a:p>
          <a:p>
            <a:r>
              <a:rPr lang="de-DE" sz="1600" dirty="0" err="1">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 =&gt; {</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should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a:t>
            </a:r>
            <a:r>
              <a:rPr lang="de-DE" sz="1600" dirty="0">
                <a:solidFill>
                  <a:srgbClr val="025249"/>
                </a:solidFill>
                <a:latin typeface="Source Code Pro" charset="0"/>
                <a:ea typeface="Source Code Pro" charset="0"/>
                <a:cs typeface="Source Code Pro" charset="0"/>
              </a:rPr>
              <a:t> a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 () =&gt;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renderer</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TestUtils.createRenderer</a:t>
            </a:r>
            <a:r>
              <a:rPr lang="de-DE" sz="1600" dirty="0">
                <a:solidFill>
                  <a:srgbClr val="EF7D1D"/>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renderer.render</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&lt;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true</a:t>
            </a:r>
            <a:r>
              <a:rPr lang="de-DE" sz="1600" dirty="0">
                <a:solidFill>
                  <a:srgbClr val="025249"/>
                </a:solidFill>
                <a:latin typeface="Source Code Pro" charset="0"/>
                <a:ea typeface="Source Code Pro" charset="0"/>
                <a:cs typeface="Source Code Pro" charset="0"/>
              </a:rPr>
              <a:t>}/&gt;</a:t>
            </a:r>
          </a:p>
          <a:p>
            <a:r>
              <a:rPr lang="de-DE" sz="1600" dirty="0">
                <a:solidFill>
                  <a:srgbClr val="025249"/>
                </a:solidFill>
                <a:latin typeface="Source Code Pro" charset="0"/>
                <a:ea typeface="Source Code Pro" charset="0"/>
                <a:cs typeface="Source Code Pro" charset="0"/>
              </a:rPr>
              <a: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tree</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renderer.getRenderOutput</a:t>
            </a:r>
            <a:r>
              <a:rPr lang="de-DE" sz="1600" dirty="0">
                <a:solidFill>
                  <a:srgbClr val="EF7D1D"/>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tree.type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('div');</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tree.props.className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CheckLabel-checked</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tree.props.children</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a:t>
            </a:r>
          </a:p>
          <a:p>
            <a:r>
              <a:rPr lang="de-DE" sz="1600" dirty="0">
                <a:solidFill>
                  <a:srgbClr val="025249"/>
                </a:solidFill>
                <a:latin typeface="Source Code Pro" charset="0"/>
                <a:ea typeface="Source Code Pro" charset="0"/>
                <a:cs typeface="Source Code Pro" charset="0"/>
              </a:rPr>
              <a:t> });</a:t>
            </a:r>
          </a:p>
          <a:p>
            <a:r>
              <a:rPr lang="de-DE" sz="1600" dirty="0">
                <a:solidFill>
                  <a:srgbClr val="025249"/>
                </a:solidFill>
                <a:latin typeface="Source Code Pro" charset="0"/>
                <a:ea typeface="Source Code Pro" charset="0"/>
                <a:cs typeface="Source Code Pro" charset="0"/>
              </a:rPr>
              <a:t>});</a:t>
            </a:r>
          </a:p>
        </p:txBody>
      </p:sp>
      <p:sp>
        <p:nvSpPr>
          <p:cNvPr id="4" name="Rechteck 3"/>
          <p:cNvSpPr/>
          <p:nvPr/>
        </p:nvSpPr>
        <p:spPr>
          <a:xfrm>
            <a:off x="0" y="3128391"/>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a:t>
            </a:r>
            <a:r>
              <a:rPr lang="de-DE" sz="1500" b="1" dirty="0" err="1" smtClean="0">
                <a:solidFill>
                  <a:srgbClr val="025249"/>
                </a:solidFill>
                <a:latin typeface="Source Sans Pro Semibold" charset="0"/>
                <a:ea typeface="Source Sans Pro Semibold" charset="0"/>
                <a:cs typeface="Source Sans Pro Semibold" charset="0"/>
              </a:rPr>
              <a:t>Shallow</a:t>
            </a:r>
            <a:r>
              <a:rPr lang="de-DE" sz="1500" b="1" dirty="0" smtClean="0">
                <a:solidFill>
                  <a:srgbClr val="025249"/>
                </a:solidFill>
                <a:latin typeface="Source Sans Pro Semibold" charset="0"/>
                <a:ea typeface="Source Sans Pro Semibold" charset="0"/>
                <a:cs typeface="Source Sans Pro Semibold" charset="0"/>
              </a:rPr>
              <a:t> </a:t>
            </a:r>
            <a:r>
              <a:rPr lang="de-DE" sz="1500" b="1" dirty="0" err="1" smtClean="0">
                <a:solidFill>
                  <a:srgbClr val="025249"/>
                </a:solidFill>
                <a:latin typeface="Source Sans Pro Semibold" charset="0"/>
                <a:ea typeface="Source Sans Pro Semibold" charset="0"/>
                <a:cs typeface="Source Sans Pro Semibold" charset="0"/>
              </a:rPr>
              <a:t>rendering</a:t>
            </a:r>
            <a:r>
              <a:rPr lang="de-DE" sz="1500" b="1" dirty="0" smtClean="0">
                <a:solidFill>
                  <a:srgbClr val="025249"/>
                </a:solidFill>
                <a:latin typeface="Source Sans Pro Semibold" charset="0"/>
                <a:ea typeface="Source Sans Pro Semibold" charset="0"/>
                <a:cs typeface="Source Sans Pro Semibold" charset="0"/>
              </a:rPr>
              <a:t>“</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655667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(Mit DOM)</a:t>
            </a:r>
            <a:endParaRPr lang="de-DE" dirty="0"/>
          </a:p>
        </p:txBody>
      </p:sp>
      <p:sp>
        <p:nvSpPr>
          <p:cNvPr id="3" name="Rechteck 2"/>
          <p:cNvSpPr/>
          <p:nvPr/>
        </p:nvSpPr>
        <p:spPr>
          <a:xfrm>
            <a:off x="412750" y="1510787"/>
            <a:ext cx="9080500" cy="5016758"/>
          </a:xfrm>
          <a:prstGeom prst="rect">
            <a:avLst/>
          </a:prstGeom>
        </p:spPr>
        <p:txBody>
          <a:bodyPr wrap="square">
            <a:spAutoFit/>
          </a:bodyPr>
          <a:lstStyle/>
          <a:p>
            <a:r>
              <a:rPr lang="de-DE" sz="1600" dirty="0" err="1">
                <a:solidFill>
                  <a:srgbClr val="025249"/>
                </a:solidFill>
                <a:latin typeface="Source Code Pro" charset="0"/>
                <a:ea typeface="Source Code Pro" charset="0"/>
                <a:cs typeface="Source Code Pro" charset="0"/>
              </a:rPr>
              <a:t>import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mocha-jsdom</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 . .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err="1" smtClean="0">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smtClean="0">
                <a:solidFill>
                  <a:srgbClr val="025249"/>
                </a:solidFill>
                <a:latin typeface="Source Code Pro" charset="0"/>
                <a:ea typeface="Source Code Pro" charset="0"/>
                <a:cs typeface="Source Code Pro" charset="0"/>
              </a:rPr>
              <a:t>(</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updates</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button</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renderIntoDocument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&lt;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restrictions</a:t>
            </a:r>
            <a:r>
              <a:rPr lang="de-DE" sz="1600" dirty="0">
                <a:solidFill>
                  <a:srgbClr val="025249"/>
                </a:solidFill>
                <a:latin typeface="Source Code Pro" charset="0"/>
                <a:ea typeface="Source Code Pro" charset="0"/>
                <a:cs typeface="Source Code Pro" charset="0"/>
              </a:rPr>
              <a:t>={. . .} </a:t>
            </a:r>
            <a:r>
              <a:rPr lang="de-DE" sz="1600" dirty="0" err="1">
                <a:solidFill>
                  <a:srgbClr val="025249"/>
                </a:solidFill>
                <a:latin typeface="Source Code Pro" charset="0"/>
                <a:ea typeface="Source Code Pro" charset="0"/>
                <a:cs typeface="Source Code Pro" charset="0"/>
              </a:rPr>
              <a:t>onPasswordSet</a:t>
            </a:r>
            <a:r>
              <a:rPr lang="de-DE" sz="1600" dirty="0">
                <a:solidFill>
                  <a:srgbClr val="025249"/>
                </a:solidFill>
                <a:latin typeface="Source Code Pro" charset="0"/>
                <a:ea typeface="Source Code Pro" charset="0"/>
                <a:cs typeface="Source Code Pro" charset="0"/>
              </a:rPr>
              <a:t>={. . .} </a:t>
            </a:r>
            <a:r>
              <a:rPr lang="de-DE" sz="1600" dirty="0" smtClean="0">
                <a:solidFill>
                  <a:srgbClr val="025249"/>
                </a:solidFill>
                <a:latin typeface="Source Code Pro" charset="0"/>
                <a:ea typeface="Source Code Pro" charset="0"/>
                <a:cs typeface="Source Code Pro" charset="0"/>
              </a:rPr>
              <a:t>/&gt;</a:t>
            </a:r>
          </a:p>
          <a:p>
            <a:r>
              <a:rPr lang="de-DE" sz="1600" dirty="0" smtClean="0">
                <a:solidFill>
                  <a:srgbClr val="025249"/>
                </a:solidFill>
                <a:latin typeface="Source Code Pro" charset="0"/>
                <a:ea typeface="Source Code Pro" charset="0"/>
                <a:cs typeface="Source Code Pro" charset="0"/>
              </a:rPr>
              <a:t>    );</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EF7D1D"/>
                </a:solidFill>
                <a:latin typeface="Source Code Pro" charset="0"/>
                <a:ea typeface="Source Code Pro" charset="0"/>
                <a:cs typeface="Source Code Pro" charset="0"/>
              </a:rPr>
              <a:t>isCompositeComponentWithType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PasswordForm</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findRenderedDOMComponentWithTag</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const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btn</a:t>
            </a:r>
            <a:r>
              <a:rPr lang="de-DE" sz="1600" dirty="0">
                <a:solidFill>
                  <a:srgbClr val="025249"/>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findRenderedDOMComponentWithTag</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button</a:t>
            </a:r>
            <a:r>
              <a:rPr lang="de-DE" sz="1600" dirty="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EF7D1D"/>
                </a:solidFill>
                <a:latin typeface="Source Code Pro" charset="0"/>
                <a:ea typeface="Source Code Pro" charset="0"/>
                <a:cs typeface="Source Code Pro" charset="0"/>
              </a:rPr>
              <a:t>Simulate.change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target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value</a:t>
            </a:r>
            <a:r>
              <a:rPr lang="de-DE" sz="1600" dirty="0">
                <a:solidFill>
                  <a:srgbClr val="025249"/>
                </a:solidFill>
                <a:latin typeface="Source Code Pro" charset="0"/>
                <a:ea typeface="Source Code Pro" charset="0"/>
                <a:cs typeface="Source Code Pro" charset="0"/>
              </a:rPr>
              <a:t>: 'xxx</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setPasswordButton.disabled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p>
          <a:p>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4429443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2"/>
            <a:stretch>
              <a:fillRect/>
            </a:stretch>
          </p:blipFill>
          <p:spPr>
            <a:xfrm>
              <a:off x="8200272" y="1510514"/>
              <a:ext cx="981997" cy="795867"/>
            </a:xfrm>
            <a:prstGeom prst="rect">
              <a:avLst/>
            </a:prstGeom>
          </p:spPr>
        </p:pic>
        <p:pic>
          <p:nvPicPr>
            <p:cNvPr id="11" name="Bild 10"/>
            <p:cNvPicPr>
              <a:picLocks noChangeAspect="1"/>
            </p:cNvPicPr>
            <p:nvPr/>
          </p:nvPicPr>
          <p:blipFill>
            <a:blip r:embed="rId3"/>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4"/>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5"/>
              <a:stretch>
                <a:fillRect/>
              </a:stretch>
            </p:blipFill>
            <p:spPr>
              <a:xfrm>
                <a:off x="843353" y="4199466"/>
                <a:ext cx="372086" cy="603037"/>
              </a:xfrm>
              <a:prstGeom prst="rect">
                <a:avLst/>
              </a:prstGeom>
            </p:spPr>
          </p:pic>
          <p:pic>
            <p:nvPicPr>
              <p:cNvPr id="17" name="Bild 16"/>
              <p:cNvPicPr>
                <a:picLocks noChangeAspect="1"/>
              </p:cNvPicPr>
              <p:nvPr/>
            </p:nvPicPr>
            <p:blipFill>
              <a:blip r:embed="rId6"/>
              <a:stretch>
                <a:fillRect/>
              </a:stretch>
            </p:blipFill>
            <p:spPr>
              <a:xfrm>
                <a:off x="1295801" y="3996267"/>
                <a:ext cx="638271" cy="806237"/>
              </a:xfrm>
              <a:prstGeom prst="rect">
                <a:avLst/>
              </a:prstGeom>
            </p:spPr>
          </p:pic>
          <p:pic>
            <p:nvPicPr>
              <p:cNvPr id="18" name="Bild 17"/>
              <p:cNvPicPr>
                <a:picLocks noChangeAspect="1"/>
              </p:cNvPicPr>
              <p:nvPr/>
            </p:nvPicPr>
            <p:blipFill>
              <a:blip r:embed="rId7"/>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8">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9"/>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1"/>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Nur View-Schicht (Komponenten)</a:t>
            </a: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JSX </a:t>
            </a:r>
            <a:r>
              <a:rPr lang="de-DE" sz="2400" b="1" dirty="0" smtClean="0">
                <a:solidFill>
                  <a:srgbClr val="025249"/>
                </a:solidFill>
                <a:latin typeface="Source Sans Pro Semibold" charset="0"/>
                <a:ea typeface="Source Sans Pro Semibold" charset="0"/>
                <a:cs typeface="Source Sans Pro Semibold" charset="0"/>
              </a:rPr>
              <a:t>statt </a:t>
            </a:r>
            <a:r>
              <a:rPr lang="de-DE" sz="2400" b="1" dirty="0" err="1" smtClean="0">
                <a:solidFill>
                  <a:srgbClr val="025249"/>
                </a:solidFill>
                <a:latin typeface="Source Sans Pro Semibold" charset="0"/>
                <a:ea typeface="Source Sans Pro Semibold" charset="0"/>
                <a:cs typeface="Source Sans Pro Semibold" charset="0"/>
              </a:rPr>
              <a:t>Templatesprache</a:t>
            </a:r>
            <a:r>
              <a:rPr lang="de-DE" sz="2400" b="1" dirty="0" smtClean="0">
                <a:solidFill>
                  <a:srgbClr val="025249"/>
                </a:solidFill>
                <a:latin typeface="Source Sans Pro Semibold" charset="0"/>
                <a:ea typeface="Source Sans Pro Semibold" charset="0"/>
                <a:cs typeface="Source Sans Pro Semibold" charset="0"/>
              </a:rPr>
              <a:t> („HTML in JavaScript“)</a:t>
            </a:r>
            <a:endParaRPr lang="de-DE" sz="2400" b="1" dirty="0" smtClean="0">
              <a:solidFill>
                <a:srgbClr val="025249"/>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Deklarative UI</a:t>
            </a:r>
            <a:endParaRPr lang="de-DE" sz="2400" b="1" dirty="0">
              <a:solidFill>
                <a:srgbClr val="025249"/>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Komponenten werden immer komplett </a:t>
            </a:r>
            <a:r>
              <a:rPr lang="de-DE" sz="2400" b="1" dirty="0" smtClean="0">
                <a:solidFill>
                  <a:srgbClr val="025249"/>
                </a:solidFill>
                <a:latin typeface="Source Sans Pro Semibold" charset="0"/>
                <a:ea typeface="Source Sans Pro Semibold" charset="0"/>
                <a:cs typeface="Source Sans Pro Semibold" charset="0"/>
              </a:rPr>
              <a:t>gerendert</a:t>
            </a:r>
          </a:p>
          <a:p>
            <a:pPr marL="742950" lvl="1"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Kein 2-Wege-Databinding</a:t>
            </a:r>
            <a:endParaRPr lang="de-DE" sz="2400" b="1" dirty="0" smtClean="0">
              <a:solidFill>
                <a:srgbClr val="025249"/>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endParaRPr lang="de-DE" sz="2400" b="1" dirty="0" smtClean="0">
              <a:solidFill>
                <a:srgbClr val="025249"/>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Gut integrierbar mit anderen Frameworks</a:t>
            </a:r>
          </a:p>
          <a:p>
            <a:pPr marL="742950" lvl="1"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Einfache Migrationspfade möglich</a:t>
            </a:r>
          </a:p>
          <a:p>
            <a:pPr>
              <a:lnSpc>
                <a:spcPct val="120000"/>
              </a:lnSpc>
            </a:pPr>
            <a:endParaRPr lang="de-DE" sz="2400" dirty="0"/>
          </a:p>
          <a:p>
            <a:pPr>
              <a:lnSpc>
                <a:spcPct val="120000"/>
              </a:lnSpc>
            </a:pPr>
            <a:endParaRPr lang="de-DE" sz="2400" dirty="0"/>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im Einsatz</a:t>
            </a:r>
            <a:endParaRPr lang="de-DE" dirty="0"/>
          </a:p>
        </p:txBody>
      </p:sp>
      <p:pic>
        <p:nvPicPr>
          <p:cNvPr id="3" name="Bild 2"/>
          <p:cNvPicPr>
            <a:picLocks noChangeAspect="1"/>
          </p:cNvPicPr>
          <p:nvPr/>
        </p:nvPicPr>
        <p:blipFill>
          <a:blip r:embed="rId3"/>
          <a:stretch>
            <a:fillRect/>
          </a:stretch>
        </p:blipFill>
        <p:spPr>
          <a:xfrm>
            <a:off x="1609725" y="1040557"/>
            <a:ext cx="1936543" cy="1779958"/>
          </a:xfrm>
          <a:prstGeom prst="rect">
            <a:avLst/>
          </a:prstGeom>
          <a:effectLst>
            <a:outerShdw blurRad="50800" dist="76200" dir="2700000" algn="tl" rotWithShape="0">
              <a:srgbClr val="025249">
                <a:alpha val="40000"/>
              </a:srgbClr>
            </a:outerShdw>
          </a:effectLst>
        </p:spPr>
      </p:pic>
      <p:pic>
        <p:nvPicPr>
          <p:cNvPr id="4" name="Bild 3"/>
          <p:cNvPicPr>
            <a:picLocks noChangeAspect="1"/>
          </p:cNvPicPr>
          <p:nvPr/>
        </p:nvPicPr>
        <p:blipFill>
          <a:blip r:embed="rId4"/>
          <a:stretch>
            <a:fillRect/>
          </a:stretch>
        </p:blipFill>
        <p:spPr>
          <a:xfrm>
            <a:off x="3984729" y="1040557"/>
            <a:ext cx="1936543" cy="1779958"/>
          </a:xfrm>
          <a:prstGeom prst="rect">
            <a:avLst/>
          </a:prstGeom>
          <a:effectLst>
            <a:outerShdw blurRad="50800" dist="76200" dir="2700000" algn="tl" rotWithShape="0">
              <a:srgbClr val="025249">
                <a:alpha val="40000"/>
              </a:srgbClr>
            </a:outerShdw>
          </a:effectLst>
        </p:spPr>
      </p:pic>
      <p:pic>
        <p:nvPicPr>
          <p:cNvPr id="5" name="Bild 4"/>
          <p:cNvPicPr>
            <a:picLocks noChangeAspect="1"/>
          </p:cNvPicPr>
          <p:nvPr/>
        </p:nvPicPr>
        <p:blipFill>
          <a:blip r:embed="rId5"/>
          <a:stretch>
            <a:fillRect/>
          </a:stretch>
        </p:blipFill>
        <p:spPr>
          <a:xfrm>
            <a:off x="1609725" y="3287337"/>
            <a:ext cx="1936543" cy="1779957"/>
          </a:xfrm>
          <a:prstGeom prst="rect">
            <a:avLst/>
          </a:prstGeom>
          <a:effectLst>
            <a:outerShdw blurRad="50800" dist="76200" dir="2700000" algn="tl" rotWithShape="0">
              <a:srgbClr val="025249">
                <a:alpha val="40000"/>
              </a:srgbClr>
            </a:outerShdw>
          </a:effectLst>
        </p:spPr>
      </p:pic>
      <p:pic>
        <p:nvPicPr>
          <p:cNvPr id="6" name="Bild 5"/>
          <p:cNvPicPr>
            <a:picLocks noChangeAspect="1"/>
          </p:cNvPicPr>
          <p:nvPr/>
        </p:nvPicPr>
        <p:blipFill>
          <a:blip r:embed="rId6"/>
          <a:stretch>
            <a:fillRect/>
          </a:stretch>
        </p:blipFill>
        <p:spPr>
          <a:xfrm>
            <a:off x="3984729" y="3287338"/>
            <a:ext cx="1936543" cy="1779958"/>
          </a:xfrm>
          <a:prstGeom prst="rect">
            <a:avLst/>
          </a:prstGeom>
          <a:effectLst>
            <a:outerShdw blurRad="50800" dist="76200" dir="2700000" algn="tl" rotWithShape="0">
              <a:srgbClr val="025249">
                <a:alpha val="40000"/>
              </a:srgbClr>
            </a:outerShdw>
          </a:effectLst>
        </p:spPr>
      </p:pic>
      <p:pic>
        <p:nvPicPr>
          <p:cNvPr id="7" name="Bild 6"/>
          <p:cNvPicPr>
            <a:picLocks noChangeAspect="1"/>
          </p:cNvPicPr>
          <p:nvPr/>
        </p:nvPicPr>
        <p:blipFill>
          <a:blip r:embed="rId7"/>
          <a:stretch>
            <a:fillRect/>
          </a:stretch>
        </p:blipFill>
        <p:spPr>
          <a:xfrm>
            <a:off x="6359733" y="1040557"/>
            <a:ext cx="1936543" cy="1779958"/>
          </a:xfrm>
          <a:prstGeom prst="rect">
            <a:avLst/>
          </a:prstGeom>
          <a:effectLst>
            <a:outerShdw blurRad="50800" dist="76200" dir="2700000" algn="tl" rotWithShape="0">
              <a:srgbClr val="025249">
                <a:alpha val="40000"/>
              </a:srgbClr>
            </a:outerShdw>
          </a:effectLst>
        </p:spPr>
      </p:pic>
      <p:pic>
        <p:nvPicPr>
          <p:cNvPr id="8" name="Bild 7"/>
          <p:cNvPicPr>
            <a:picLocks noChangeAspect="1"/>
          </p:cNvPicPr>
          <p:nvPr/>
        </p:nvPicPr>
        <p:blipFill>
          <a:blip r:embed="rId8"/>
          <a:stretch>
            <a:fillRect/>
          </a:stretch>
        </p:blipFill>
        <p:spPr>
          <a:xfrm>
            <a:off x="6359733" y="3287337"/>
            <a:ext cx="1936543" cy="1779958"/>
          </a:xfrm>
          <a:prstGeom prst="rect">
            <a:avLst/>
          </a:prstGeom>
          <a:effectLst>
            <a:outerShdw blurRad="50800" dist="76200" dir="2700000" algn="tl" rotWithShape="0">
              <a:srgbClr val="025249">
                <a:alpha val="40000"/>
              </a:srgbClr>
            </a:outerShdw>
          </a:effectLst>
        </p:spPr>
      </p:pic>
    </p:spTree>
    <p:extLst>
      <p:ext uri="{BB962C8B-B14F-4D97-AF65-F5344CB8AC3E}">
        <p14:creationId xmlns:p14="http://schemas.microsoft.com/office/powerpoint/2010/main" val="1995200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 in M</a:t>
            </a:r>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4062</Words>
  <Application>Microsoft Macintosh PowerPoint</Application>
  <PresentationFormat>A4-Papier (210x297 mm)</PresentationFormat>
  <Paragraphs>671</Paragraphs>
  <Slides>58</Slides>
  <Notes>27</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58</vt:i4>
      </vt:variant>
    </vt:vector>
  </HeadingPairs>
  <TitlesOfParts>
    <vt:vector size="69" baseType="lpstr">
      <vt:lpstr>Calibri</vt:lpstr>
      <vt:lpstr>Calibri Light</vt:lpstr>
      <vt:lpstr>Montserrat</vt:lpstr>
      <vt:lpstr>Source Code Pro</vt:lpstr>
      <vt:lpstr>Source Code Pro Medium</vt:lpstr>
      <vt:lpstr>Source Code Pro Semibold</vt:lpstr>
      <vt:lpstr>Source Sans Pro</vt:lpstr>
      <vt:lpstr>Source Sans Pro Semibold</vt:lpstr>
      <vt:lpstr>Wingdings</vt:lpstr>
      <vt:lpstr>Arial</vt:lpstr>
      <vt:lpstr>Office-Design</vt:lpstr>
      <vt:lpstr>Nils Hartmann   |   JAX MainZ   |   April 2016    </vt:lpstr>
      <vt:lpstr>http://nilshartmann.net/react-talk-jax2016.pdf</vt:lpstr>
      <vt:lpstr>http://reactbuch.de</vt:lpstr>
      <vt:lpstr>PowerPoint-Präsentation</vt:lpstr>
      <vt:lpstr>PowerPoint-Präsentation</vt:lpstr>
      <vt:lpstr>PowerPoint-Präsentation</vt:lpstr>
      <vt:lpstr>Aktuelle Version</vt:lpstr>
      <vt:lpstr>React im Einsatz</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Ausgangssituation</vt:lpstr>
      <vt:lpstr>Eine React Komponente: JSX</vt:lpstr>
      <vt:lpstr>Eine React Komponente</vt:lpstr>
      <vt:lpstr>Eine React Komponente</vt:lpstr>
      <vt:lpstr>Komponente Rendern</vt:lpstr>
      <vt:lpstr>Komponente Rendern</vt:lpstr>
      <vt:lpstr>Komponenten: Properties</vt:lpstr>
      <vt:lpstr>Komponenten: Properties</vt:lpstr>
      <vt:lpstr>Komponenten Verwenden</vt:lpstr>
      <vt:lpstr>Komponenten Listen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1: Password Formular</vt:lpstr>
      <vt:lpstr>React: Uni directional dataflow</vt:lpstr>
      <vt:lpstr>Beispiel 2: ServerZugriffE</vt:lpstr>
      <vt:lpstr>Beispiel: Serverzugriffe mit fetch</vt:lpstr>
      <vt:lpstr>Exkurs: Initialisierung und Lebenszyklus</vt:lpstr>
      <vt:lpstr>Hintergrund: Virtual Dom</vt:lpstr>
      <vt:lpstr>Hintergrund: Virtual Dom</vt:lpstr>
      <vt:lpstr>React: „UI as a Function“</vt:lpstr>
      <vt:lpstr>Komponentenhierarchien</vt:lpstr>
      <vt:lpstr>Kommunikation zwischen Komponenten</vt:lpstr>
      <vt:lpstr>Kommunikation: Properties</vt:lpstr>
      <vt:lpstr>Kommunikation: DOM Events</vt:lpstr>
      <vt:lpstr>Kommunikation: Eigene Events</vt:lpstr>
      <vt:lpstr>Beispiel: Callback-Funktionen (1)</vt:lpstr>
      <vt:lpstr>Beispiel: Callback-Funktionen (2)</vt:lpstr>
      <vt:lpstr>Beispiel: Callback-Funktionen (3)</vt:lpstr>
      <vt:lpstr>Ausblick</vt:lpstr>
      <vt:lpstr>Serverseitiges Rendern (1)</vt:lpstr>
      <vt:lpstr>Serverseitiges Rendern (2)</vt:lpstr>
      <vt:lpstr>Beispiel: Unit Tests (Ohne DOM)</vt:lpstr>
      <vt:lpstr>Beispiel: Unit Tests (Mit DOM)</vt:lpstr>
      <vt:lpstr>Ökosystem</vt:lpstr>
      <vt:lpstr>Zusammenfassung</vt:lpstr>
      <vt:lpstr>@nilshartmann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165</cp:revision>
  <cp:lastPrinted>2016-04-14T17:01:08Z</cp:lastPrinted>
  <dcterms:created xsi:type="dcterms:W3CDTF">2016-03-28T15:59:53Z</dcterms:created>
  <dcterms:modified xsi:type="dcterms:W3CDTF">2016-04-18T20:47:11Z</dcterms:modified>
</cp:coreProperties>
</file>